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Lst>
  <p:sldSz cx="18288000" cy="10287000"/>
  <p:notesSz cx="6858000" cy="9144000"/>
  <p:embeddedFontLst>
    <p:embeddedFont>
      <p:font typeface="Calibri" panose="020F0502020204030204" pitchFamily="34" charset="0"/>
      <p:regular r:id="rId48"/>
      <p:bold r:id="rId49"/>
      <p:italic r:id="rId50"/>
      <p:boldItalic r:id="rId51"/>
    </p:embeddedFont>
    <p:embeddedFont>
      <p:font typeface="DM Sans" panose="020B0604020202020204" charset="0"/>
      <p:regular r:id="rId52"/>
    </p:embeddedFont>
    <p:embeddedFont>
      <p:font typeface="DM Sans Bold" panose="020B0604020202020204" charset="0"/>
      <p:regular r:id="rId53"/>
    </p:embeddedFont>
    <p:embeddedFont>
      <p:font typeface="DM Sans Bold Italics" panose="020B0604020202020204" charset="0"/>
      <p:regular r:id="rId54"/>
    </p:embeddedFont>
    <p:embeddedFont>
      <p:font typeface="Montserrat Extra-Bold" panose="020B0604020202020204" charset="0"/>
      <p:regular r:id="rId55"/>
    </p:embeddedFont>
    <p:embeddedFont>
      <p:font typeface="Montserrat Semi-Bold" panose="020B0604020202020204" charset="0"/>
      <p:regular r:id="rId56"/>
    </p:embeddedFont>
    <p:embeddedFont>
      <p:font typeface="Montserrat Semi-Bold Bold" panose="020B0604020202020204" charset="0"/>
      <p:regular r:id="rId57"/>
    </p:embeddedFont>
    <p:embeddedFont>
      <p:font typeface="Moontime" panose="020B0604020202020204" charset="0"/>
      <p:regular r:id="rId58"/>
    </p:embeddedFont>
    <p:embeddedFont>
      <p:font typeface="Muli Bold" panose="020B0604020202020204" charset="0"/>
      <p:regular r:id="rId59"/>
    </p:embeddedFont>
    <p:embeddedFont>
      <p:font typeface="Muli Bold Bold" panose="020B0604020202020204" charset="0"/>
      <p:regular r:id="rId60"/>
    </p:embeddedFont>
    <p:embeddedFont>
      <p:font typeface="Muli Bold Italics" panose="020B0604020202020204" charset="0"/>
      <p:regular r:id="rId61"/>
    </p:embeddedFont>
    <p:embeddedFont>
      <p:font typeface="Muli Regular" panose="020B0604020202020204" charset="0"/>
      <p:regular r:id="rId62"/>
    </p:embeddedFont>
    <p:embeddedFont>
      <p:font typeface="Nunito" panose="020B0604020202020204" charset="0"/>
      <p:regular r:id="rId63"/>
    </p:embeddedFont>
    <p:embeddedFont>
      <p:font typeface="Shuneet Square Book Bold" panose="020B0604020202020204" charset="-79"/>
      <p:regular r:id="rId6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46" d="100"/>
          <a:sy n="46" d="100"/>
        </p:scale>
        <p:origin x="756" y="5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font" Target="fonts/font3.fntdata"/><Relationship Id="rId55" Type="http://schemas.openxmlformats.org/officeDocument/2006/relationships/font" Target="fonts/font8.fntdata"/><Relationship Id="rId63" Type="http://schemas.openxmlformats.org/officeDocument/2006/relationships/font" Target="fonts/font16.fntdata"/><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6.fntdata"/><Relationship Id="rId58" Type="http://schemas.openxmlformats.org/officeDocument/2006/relationships/font" Target="fonts/font11.fntdata"/><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font" Target="fonts/font14.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1.fntdata"/><Relationship Id="rId56" Type="http://schemas.openxmlformats.org/officeDocument/2006/relationships/font" Target="fonts/font9.fntdata"/><Relationship Id="rId64"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font" Target="fonts/font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2.fntdata"/><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7.fntdata"/><Relationship Id="rId62" Type="http://schemas.openxmlformats.org/officeDocument/2006/relationships/font" Target="fonts/font15.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2.fntdata"/><Relationship Id="rId57" Type="http://schemas.openxmlformats.org/officeDocument/2006/relationships/font" Target="fonts/font10.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5.fntdata"/><Relationship Id="rId60" Type="http://schemas.openxmlformats.org/officeDocument/2006/relationships/font" Target="fonts/font13.fntdata"/><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svg"/><Relationship Id="rId18" Type="http://schemas.openxmlformats.org/officeDocument/2006/relationships/image" Target="../media/image42.png"/><Relationship Id="rId3" Type="http://schemas.openxmlformats.org/officeDocument/2006/relationships/image" Target="../media/image27.svg"/><Relationship Id="rId7" Type="http://schemas.openxmlformats.org/officeDocument/2006/relationships/image" Target="../media/image31.svg"/><Relationship Id="rId12" Type="http://schemas.openxmlformats.org/officeDocument/2006/relationships/image" Target="../media/image36.png"/><Relationship Id="rId17" Type="http://schemas.openxmlformats.org/officeDocument/2006/relationships/image" Target="../media/image41.svg"/><Relationship Id="rId2" Type="http://schemas.openxmlformats.org/officeDocument/2006/relationships/image" Target="../media/image26.png"/><Relationship Id="rId16"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30.png"/><Relationship Id="rId11" Type="http://schemas.openxmlformats.org/officeDocument/2006/relationships/image" Target="../media/image35.svg"/><Relationship Id="rId5" Type="http://schemas.openxmlformats.org/officeDocument/2006/relationships/image" Target="../media/image29.svg"/><Relationship Id="rId15" Type="http://schemas.openxmlformats.org/officeDocument/2006/relationships/image" Target="../media/image39.svg"/><Relationship Id="rId10" Type="http://schemas.openxmlformats.org/officeDocument/2006/relationships/image" Target="../media/image34.png"/><Relationship Id="rId19" Type="http://schemas.openxmlformats.org/officeDocument/2006/relationships/image" Target="../media/image43.svg"/><Relationship Id="rId4" Type="http://schemas.openxmlformats.org/officeDocument/2006/relationships/image" Target="../media/image28.png"/><Relationship Id="rId9" Type="http://schemas.openxmlformats.org/officeDocument/2006/relationships/image" Target="../media/image33.svg"/><Relationship Id="rId14" Type="http://schemas.openxmlformats.org/officeDocument/2006/relationships/image" Target="../media/image38.png"/></Relationships>
</file>

<file path=ppt/slides/_rels/slide1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8" Type="http://schemas.openxmlformats.org/officeDocument/2006/relationships/image" Target="../media/image28.png"/><Relationship Id="rId13" Type="http://schemas.openxmlformats.org/officeDocument/2006/relationships/image" Target="../media/image33.svg"/><Relationship Id="rId18" Type="http://schemas.openxmlformats.org/officeDocument/2006/relationships/image" Target="../media/image38.png"/><Relationship Id="rId26" Type="http://schemas.openxmlformats.org/officeDocument/2006/relationships/image" Target="../media/image53.png"/><Relationship Id="rId3" Type="http://schemas.openxmlformats.org/officeDocument/2006/relationships/image" Target="../media/image48.svg"/><Relationship Id="rId21" Type="http://schemas.openxmlformats.org/officeDocument/2006/relationships/image" Target="../media/image41.svg"/><Relationship Id="rId7" Type="http://schemas.openxmlformats.org/officeDocument/2006/relationships/image" Target="../media/image27.svg"/><Relationship Id="rId12" Type="http://schemas.openxmlformats.org/officeDocument/2006/relationships/image" Target="../media/image32.png"/><Relationship Id="rId17" Type="http://schemas.openxmlformats.org/officeDocument/2006/relationships/image" Target="../media/image37.svg"/><Relationship Id="rId25" Type="http://schemas.openxmlformats.org/officeDocument/2006/relationships/image" Target="../media/image52.png"/><Relationship Id="rId2" Type="http://schemas.openxmlformats.org/officeDocument/2006/relationships/image" Target="../media/image47.png"/><Relationship Id="rId16" Type="http://schemas.openxmlformats.org/officeDocument/2006/relationships/image" Target="../media/image36.png"/><Relationship Id="rId20" Type="http://schemas.openxmlformats.org/officeDocument/2006/relationships/image" Target="../media/image40.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24" Type="http://schemas.openxmlformats.org/officeDocument/2006/relationships/image" Target="../media/image51.png"/><Relationship Id="rId5" Type="http://schemas.openxmlformats.org/officeDocument/2006/relationships/image" Target="../media/image50.svg"/><Relationship Id="rId15" Type="http://schemas.openxmlformats.org/officeDocument/2006/relationships/image" Target="../media/image35.svg"/><Relationship Id="rId23" Type="http://schemas.openxmlformats.org/officeDocument/2006/relationships/image" Target="../media/image43.svg"/><Relationship Id="rId10" Type="http://schemas.openxmlformats.org/officeDocument/2006/relationships/image" Target="../media/image30.png"/><Relationship Id="rId19" Type="http://schemas.openxmlformats.org/officeDocument/2006/relationships/image" Target="../media/image39.svg"/><Relationship Id="rId4" Type="http://schemas.openxmlformats.org/officeDocument/2006/relationships/image" Target="../media/image49.png"/><Relationship Id="rId9" Type="http://schemas.openxmlformats.org/officeDocument/2006/relationships/image" Target="../media/image29.svg"/><Relationship Id="rId14" Type="http://schemas.openxmlformats.org/officeDocument/2006/relationships/image" Target="../media/image34.png"/><Relationship Id="rId22"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24.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hyperlink" Target="https://docs.google.com/spreadsheets/d/1DUF2isFWsqVSYhbaACYtbgcLi_YjDqpE3GLQIVgkKQg/edit#gid=69851113" TargetMode="External"/><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7.xml"/><Relationship Id="rId5" Type="http://schemas.openxmlformats.org/officeDocument/2006/relationships/image" Target="../media/image10.svg"/><Relationship Id="rId4" Type="http://schemas.openxmlformats.org/officeDocument/2006/relationships/image" Target="../media/image9.png"/></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40.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81.svg"/><Relationship Id="rId7" Type="http://schemas.openxmlformats.org/officeDocument/2006/relationships/image" Target="../media/image85.svg"/><Relationship Id="rId2"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84.png"/><Relationship Id="rId5" Type="http://schemas.openxmlformats.org/officeDocument/2006/relationships/image" Target="../media/image83.svg"/><Relationship Id="rId4" Type="http://schemas.openxmlformats.org/officeDocument/2006/relationships/image" Target="../media/image82.png"/></Relationships>
</file>

<file path=ppt/slides/_rels/slide4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2.svg"/><Relationship Id="rId7" Type="http://schemas.openxmlformats.org/officeDocument/2006/relationships/image" Target="../media/image23.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12.svg"/><Relationship Id="rId7" Type="http://schemas.openxmlformats.org/officeDocument/2006/relationships/image" Target="../media/image25.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image" Target="../media/image24.png"/><Relationship Id="rId5" Type="http://schemas.openxmlformats.org/officeDocument/2006/relationships/image" Target="../media/image21.svg"/><Relationship Id="rId4"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4062533" y="-1430392"/>
            <a:ext cx="7879117" cy="5912595"/>
            <a:chOff x="0" y="0"/>
            <a:chExt cx="1083136" cy="812800"/>
          </a:xfrm>
        </p:grpSpPr>
        <p:sp>
          <p:nvSpPr>
            <p:cNvPr id="3" name="Freeform 3"/>
            <p:cNvSpPr/>
            <p:nvPr/>
          </p:nvSpPr>
          <p:spPr>
            <a:xfrm>
              <a:off x="136982" y="0"/>
              <a:ext cx="809173" cy="812800"/>
            </a:xfrm>
            <a:custGeom>
              <a:avLst/>
              <a:gdLst/>
              <a:ahLst/>
              <a:cxnLst/>
              <a:rect l="l" t="t" r="r" b="b"/>
              <a:pathLst>
                <a:path w="809173" h="812800">
                  <a:moveTo>
                    <a:pt x="404586" y="0"/>
                  </a:moveTo>
                  <a:cubicBezTo>
                    <a:pt x="628325" y="1001"/>
                    <a:pt x="809173" y="182659"/>
                    <a:pt x="809173" y="406400"/>
                  </a:cubicBezTo>
                  <a:cubicBezTo>
                    <a:pt x="809173" y="630141"/>
                    <a:pt x="628325" y="811799"/>
                    <a:pt x="404586" y="812800"/>
                  </a:cubicBezTo>
                  <a:cubicBezTo>
                    <a:pt x="180847" y="811799"/>
                    <a:pt x="0" y="630141"/>
                    <a:pt x="0" y="406400"/>
                  </a:cubicBezTo>
                  <a:cubicBezTo>
                    <a:pt x="0" y="182659"/>
                    <a:pt x="180847" y="1001"/>
                    <a:pt x="404586" y="0"/>
                  </a:cubicBezTo>
                  <a:close/>
                </a:path>
              </a:pathLst>
            </a:custGeom>
            <a:solidFill>
              <a:srgbClr val="43C466"/>
            </a:solidFill>
          </p:spPr>
        </p:sp>
        <p:sp>
          <p:nvSpPr>
            <p:cNvPr id="4" name="TextBox 4"/>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pic>
        <p:nvPicPr>
          <p:cNvPr id="5" name="Picture 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544926" y="2533898"/>
            <a:ext cx="3743074" cy="9530974"/>
          </a:xfrm>
          <a:prstGeom prst="rect">
            <a:avLst/>
          </a:prstGeom>
        </p:spPr>
      </p:pic>
      <p:grpSp>
        <p:nvGrpSpPr>
          <p:cNvPr id="6" name="Group 6"/>
          <p:cNvGrpSpPr/>
          <p:nvPr/>
        </p:nvGrpSpPr>
        <p:grpSpPr>
          <a:xfrm>
            <a:off x="-3574698" y="6458149"/>
            <a:ext cx="7879117" cy="6921372"/>
            <a:chOff x="0" y="0"/>
            <a:chExt cx="1083136" cy="951476"/>
          </a:xfrm>
        </p:grpSpPr>
        <p:sp>
          <p:nvSpPr>
            <p:cNvPr id="7" name="Freeform 7"/>
            <p:cNvSpPr/>
            <p:nvPr/>
          </p:nvSpPr>
          <p:spPr>
            <a:xfrm>
              <a:off x="67953" y="0"/>
              <a:ext cx="947230" cy="951476"/>
            </a:xfrm>
            <a:custGeom>
              <a:avLst/>
              <a:gdLst/>
              <a:ahLst/>
              <a:cxnLst/>
              <a:rect l="l" t="t" r="r" b="b"/>
              <a:pathLst>
                <a:path w="947230" h="951476">
                  <a:moveTo>
                    <a:pt x="473615" y="0"/>
                  </a:moveTo>
                  <a:cubicBezTo>
                    <a:pt x="735527" y="1171"/>
                    <a:pt x="947230" y="213823"/>
                    <a:pt x="947230" y="475738"/>
                  </a:cubicBezTo>
                  <a:cubicBezTo>
                    <a:pt x="947230" y="737653"/>
                    <a:pt x="735527" y="950304"/>
                    <a:pt x="473615" y="951476"/>
                  </a:cubicBezTo>
                  <a:cubicBezTo>
                    <a:pt x="211703" y="950304"/>
                    <a:pt x="0" y="737653"/>
                    <a:pt x="0" y="475738"/>
                  </a:cubicBezTo>
                  <a:cubicBezTo>
                    <a:pt x="0" y="213823"/>
                    <a:pt x="211703" y="1171"/>
                    <a:pt x="473615" y="0"/>
                  </a:cubicBezTo>
                  <a:close/>
                </a:path>
              </a:pathLst>
            </a:custGeom>
            <a:solidFill>
              <a:srgbClr val="43C466"/>
            </a:solidFill>
          </p:spPr>
        </p:sp>
        <p:sp>
          <p:nvSpPr>
            <p:cNvPr id="8" name="TextBox 8"/>
            <p:cNvSpPr txBox="1"/>
            <p:nvPr/>
          </p:nvSpPr>
          <p:spPr>
            <a:xfrm>
              <a:off x="76200" y="28575"/>
              <a:ext cx="660400" cy="708025"/>
            </a:xfrm>
            <a:prstGeom prst="rect">
              <a:avLst/>
            </a:prstGeom>
          </p:spPr>
          <p:txBody>
            <a:bodyPr lIns="50800" tIns="50800" rIns="50800" bIns="50800" rtlCol="0" anchor="ctr"/>
            <a:lstStyle/>
            <a:p>
              <a:pPr algn="ctr">
                <a:lnSpc>
                  <a:spcPts val="3359"/>
                </a:lnSpc>
              </a:pPr>
              <a:endParaRPr/>
            </a:p>
          </p:txBody>
        </p:sp>
      </p:grpSp>
      <p:sp>
        <p:nvSpPr>
          <p:cNvPr id="9" name="TextBox 9"/>
          <p:cNvSpPr txBox="1"/>
          <p:nvPr/>
        </p:nvSpPr>
        <p:spPr>
          <a:xfrm>
            <a:off x="6150682" y="1873452"/>
            <a:ext cx="5890657" cy="660445"/>
          </a:xfrm>
          <a:prstGeom prst="rect">
            <a:avLst/>
          </a:prstGeom>
        </p:spPr>
        <p:txBody>
          <a:bodyPr lIns="0" tIns="0" rIns="0" bIns="0" rtlCol="0" anchor="t">
            <a:spAutoFit/>
          </a:bodyPr>
          <a:lstStyle/>
          <a:p>
            <a:pPr marL="0" lvl="0" indent="0">
              <a:lnSpc>
                <a:spcPts val="5001"/>
              </a:lnSpc>
            </a:pPr>
            <a:r>
              <a:rPr lang="en-US" sz="5001" spc="-50">
                <a:solidFill>
                  <a:srgbClr val="000000"/>
                </a:solidFill>
                <a:latin typeface="Muli Bold Bold"/>
              </a:rPr>
              <a:t>BÁO CÁO CUỐI KỲ</a:t>
            </a:r>
          </a:p>
        </p:txBody>
      </p:sp>
      <p:sp>
        <p:nvSpPr>
          <p:cNvPr id="10" name="TextBox 10"/>
          <p:cNvSpPr txBox="1"/>
          <p:nvPr/>
        </p:nvSpPr>
        <p:spPr>
          <a:xfrm>
            <a:off x="12044474" y="971550"/>
            <a:ext cx="5214826" cy="554356"/>
          </a:xfrm>
          <a:prstGeom prst="rect">
            <a:avLst/>
          </a:prstGeom>
        </p:spPr>
        <p:txBody>
          <a:bodyPr lIns="0" tIns="0" rIns="0" bIns="0" rtlCol="0" anchor="t">
            <a:spAutoFit/>
          </a:bodyPr>
          <a:lstStyle/>
          <a:p>
            <a:pPr marL="0" lvl="0" indent="0" algn="r">
              <a:lnSpc>
                <a:spcPts val="4619"/>
              </a:lnSpc>
              <a:spcBef>
                <a:spcPct val="0"/>
              </a:spcBef>
            </a:pPr>
            <a:r>
              <a:rPr lang="en-US" sz="3299">
                <a:solidFill>
                  <a:srgbClr val="000000"/>
                </a:solidFill>
                <a:latin typeface="Muli Bold"/>
              </a:rPr>
              <a:t>GVHD: Nuyễn Văn Thành</a:t>
            </a:r>
          </a:p>
        </p:txBody>
      </p:sp>
      <p:sp>
        <p:nvSpPr>
          <p:cNvPr id="11" name="TextBox 11"/>
          <p:cNvSpPr txBox="1"/>
          <p:nvPr/>
        </p:nvSpPr>
        <p:spPr>
          <a:xfrm>
            <a:off x="1028700" y="971550"/>
            <a:ext cx="3933043" cy="554356"/>
          </a:xfrm>
          <a:prstGeom prst="rect">
            <a:avLst/>
          </a:prstGeom>
        </p:spPr>
        <p:txBody>
          <a:bodyPr lIns="0" tIns="0" rIns="0" bIns="0" rtlCol="0" anchor="t">
            <a:spAutoFit/>
          </a:bodyPr>
          <a:lstStyle/>
          <a:p>
            <a:pPr marL="0" lvl="0" indent="0">
              <a:lnSpc>
                <a:spcPts val="4619"/>
              </a:lnSpc>
              <a:spcBef>
                <a:spcPct val="0"/>
              </a:spcBef>
            </a:pPr>
            <a:r>
              <a:rPr lang="en-US" sz="3299">
                <a:solidFill>
                  <a:srgbClr val="000000"/>
                </a:solidFill>
                <a:latin typeface="Muli Bold"/>
              </a:rPr>
              <a:t>Group9</a:t>
            </a:r>
          </a:p>
        </p:txBody>
      </p:sp>
      <p:sp>
        <p:nvSpPr>
          <p:cNvPr id="12" name="TextBox 12"/>
          <p:cNvSpPr txBox="1"/>
          <p:nvPr/>
        </p:nvSpPr>
        <p:spPr>
          <a:xfrm>
            <a:off x="3647095" y="4383085"/>
            <a:ext cx="10897831" cy="1368430"/>
          </a:xfrm>
          <a:prstGeom prst="rect">
            <a:avLst/>
          </a:prstGeom>
        </p:spPr>
        <p:txBody>
          <a:bodyPr lIns="0" tIns="0" rIns="0" bIns="0" rtlCol="0" anchor="t">
            <a:spAutoFit/>
          </a:bodyPr>
          <a:lstStyle/>
          <a:p>
            <a:pPr algn="ctr">
              <a:lnSpc>
                <a:spcPts val="11199"/>
              </a:lnSpc>
              <a:spcBef>
                <a:spcPct val="0"/>
              </a:spcBef>
            </a:pPr>
            <a:r>
              <a:rPr lang="en-US" sz="7999">
                <a:solidFill>
                  <a:srgbClr val="000000"/>
                </a:solidFill>
                <a:latin typeface="Muli Bold Bold"/>
              </a:rPr>
              <a:t>KHAI PHÁ DỮ LIỆU</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2015749" y="2380565"/>
            <a:ext cx="4569281" cy="1291478"/>
          </a:xfrm>
          <a:prstGeom prst="rect">
            <a:avLst/>
          </a:prstGeom>
        </p:spPr>
        <p:txBody>
          <a:bodyPr lIns="0" tIns="0" rIns="0" bIns="0" rtlCol="0" anchor="t">
            <a:spAutoFit/>
          </a:bodyPr>
          <a:lstStyle/>
          <a:p>
            <a:pPr marL="0" lvl="0" indent="0">
              <a:lnSpc>
                <a:spcPts val="9600"/>
              </a:lnSpc>
            </a:pPr>
            <a:r>
              <a:rPr lang="en-US" sz="9600" spc="-96">
                <a:solidFill>
                  <a:srgbClr val="000000"/>
                </a:solidFill>
                <a:latin typeface="Muli Bold Bold"/>
              </a:rPr>
              <a:t>Câu hỏi</a:t>
            </a:r>
          </a:p>
        </p:txBody>
      </p:sp>
      <p:sp>
        <p:nvSpPr>
          <p:cNvPr id="3" name="TextBox 3"/>
          <p:cNvSpPr txBox="1"/>
          <p:nvPr/>
        </p:nvSpPr>
        <p:spPr>
          <a:xfrm>
            <a:off x="903327" y="4277822"/>
            <a:ext cx="9353541" cy="1153182"/>
          </a:xfrm>
          <a:prstGeom prst="rect">
            <a:avLst/>
          </a:prstGeom>
        </p:spPr>
        <p:txBody>
          <a:bodyPr lIns="0" tIns="0" rIns="0" bIns="0" rtlCol="0" anchor="t">
            <a:spAutoFit/>
          </a:bodyPr>
          <a:lstStyle/>
          <a:p>
            <a:pPr marL="0" lvl="0" indent="0">
              <a:lnSpc>
                <a:spcPts val="4688"/>
              </a:lnSpc>
            </a:pPr>
            <a:r>
              <a:rPr lang="en-US" sz="3349">
                <a:solidFill>
                  <a:srgbClr val="000000"/>
                </a:solidFill>
                <a:latin typeface="Muli Bold"/>
              </a:rPr>
              <a:t>Liệu rằng rằng số người mua xe đạp có bị ảnh hưởng bởi những yếu tố nào hay không?</a:t>
            </a:r>
          </a:p>
        </p:txBody>
      </p:sp>
      <p:sp>
        <p:nvSpPr>
          <p:cNvPr id="4" name="TextBox 4"/>
          <p:cNvSpPr txBox="1"/>
          <p:nvPr/>
        </p:nvSpPr>
        <p:spPr>
          <a:xfrm>
            <a:off x="11851182" y="3235337"/>
            <a:ext cx="4683485" cy="824865"/>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Muli Bold"/>
              </a:rPr>
              <a:t>Nếu có thì những đặc điểm đó là gì?</a:t>
            </a:r>
          </a:p>
        </p:txBody>
      </p:sp>
      <p:sp>
        <p:nvSpPr>
          <p:cNvPr id="5" name="TextBox 5"/>
          <p:cNvSpPr txBox="1"/>
          <p:nvPr/>
        </p:nvSpPr>
        <p:spPr>
          <a:xfrm>
            <a:off x="11851182" y="6392180"/>
            <a:ext cx="4683485" cy="1663065"/>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Muli Bold"/>
              </a:rPr>
              <a:t>Hãy so sánh sự khác biệt giữa nhóm có tiềm năng mua xe đạp cao nhất và nhóm có tiềm năng mua xe đạp thấp nhất.</a:t>
            </a:r>
          </a:p>
        </p:txBody>
      </p:sp>
      <p:grpSp>
        <p:nvGrpSpPr>
          <p:cNvPr id="6" name="Group 6"/>
          <p:cNvGrpSpPr/>
          <p:nvPr/>
        </p:nvGrpSpPr>
        <p:grpSpPr>
          <a:xfrm>
            <a:off x="10609294" y="3142393"/>
            <a:ext cx="885228" cy="885228"/>
            <a:chOff x="0" y="0"/>
            <a:chExt cx="1180304" cy="1180304"/>
          </a:xfrm>
        </p:grpSpPr>
        <p:grpSp>
          <p:nvGrpSpPr>
            <p:cNvPr id="7" name="Group 7"/>
            <p:cNvGrpSpPr/>
            <p:nvPr/>
          </p:nvGrpSpPr>
          <p:grpSpPr>
            <a:xfrm>
              <a:off x="0" y="0"/>
              <a:ext cx="1180304" cy="1180304"/>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id="9" name="TextBox 9"/>
            <p:cNvSpPr txBox="1"/>
            <p:nvPr/>
          </p:nvSpPr>
          <p:spPr>
            <a:xfrm>
              <a:off x="313975" y="292193"/>
              <a:ext cx="577755" cy="668942"/>
            </a:xfrm>
            <a:prstGeom prst="rect">
              <a:avLst/>
            </a:prstGeom>
          </p:spPr>
          <p:txBody>
            <a:bodyPr lIns="0" tIns="0" rIns="0" bIns="0" rtlCol="0" anchor="t">
              <a:spAutoFit/>
            </a:bodyPr>
            <a:lstStyle/>
            <a:p>
              <a:pPr algn="ctr">
                <a:lnSpc>
                  <a:spcPts val="3960"/>
                </a:lnSpc>
              </a:pPr>
              <a:r>
                <a:rPr lang="en-US" sz="3600">
                  <a:solidFill>
                    <a:srgbClr val="FFFFFF"/>
                  </a:solidFill>
                  <a:latin typeface="Muli Bold Bold"/>
                </a:rPr>
                <a:t>1</a:t>
              </a:r>
            </a:p>
          </p:txBody>
        </p:sp>
      </p:grpSp>
      <p:grpSp>
        <p:nvGrpSpPr>
          <p:cNvPr id="10" name="Group 10"/>
          <p:cNvGrpSpPr/>
          <p:nvPr/>
        </p:nvGrpSpPr>
        <p:grpSpPr>
          <a:xfrm>
            <a:off x="10609294" y="4833566"/>
            <a:ext cx="885228" cy="885228"/>
            <a:chOff x="0" y="0"/>
            <a:chExt cx="1180304" cy="1180304"/>
          </a:xfrm>
        </p:grpSpPr>
        <p:grpSp>
          <p:nvGrpSpPr>
            <p:cNvPr id="11" name="Group 11"/>
            <p:cNvGrpSpPr/>
            <p:nvPr/>
          </p:nvGrpSpPr>
          <p:grpSpPr>
            <a:xfrm>
              <a:off x="0" y="0"/>
              <a:ext cx="1180304" cy="1180304"/>
              <a:chOff x="0" y="0"/>
              <a:chExt cx="6350000" cy="6350000"/>
            </a:xfrm>
          </p:grpSpPr>
          <p:sp>
            <p:nvSpPr>
              <p:cNvPr id="12" name="Freeform 1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id="13" name="TextBox 13"/>
            <p:cNvSpPr txBox="1"/>
            <p:nvPr/>
          </p:nvSpPr>
          <p:spPr>
            <a:xfrm>
              <a:off x="313975" y="300056"/>
              <a:ext cx="577755" cy="668942"/>
            </a:xfrm>
            <a:prstGeom prst="rect">
              <a:avLst/>
            </a:prstGeom>
          </p:spPr>
          <p:txBody>
            <a:bodyPr lIns="0" tIns="0" rIns="0" bIns="0" rtlCol="0" anchor="t">
              <a:spAutoFit/>
            </a:bodyPr>
            <a:lstStyle/>
            <a:p>
              <a:pPr algn="ctr">
                <a:lnSpc>
                  <a:spcPts val="3960"/>
                </a:lnSpc>
              </a:pPr>
              <a:r>
                <a:rPr lang="en-US" sz="3600">
                  <a:solidFill>
                    <a:srgbClr val="FFFFFF"/>
                  </a:solidFill>
                  <a:latin typeface="Muli Bold Bold"/>
                </a:rPr>
                <a:t>2</a:t>
              </a:r>
            </a:p>
          </p:txBody>
        </p:sp>
      </p:grpSp>
      <p:grpSp>
        <p:nvGrpSpPr>
          <p:cNvPr id="14" name="Group 14"/>
          <p:cNvGrpSpPr/>
          <p:nvPr/>
        </p:nvGrpSpPr>
        <p:grpSpPr>
          <a:xfrm>
            <a:off x="10609294" y="6385811"/>
            <a:ext cx="885228" cy="885228"/>
            <a:chOff x="0" y="0"/>
            <a:chExt cx="1180304" cy="1180304"/>
          </a:xfrm>
        </p:grpSpPr>
        <p:grpSp>
          <p:nvGrpSpPr>
            <p:cNvPr id="15" name="Group 15"/>
            <p:cNvGrpSpPr/>
            <p:nvPr/>
          </p:nvGrpSpPr>
          <p:grpSpPr>
            <a:xfrm>
              <a:off x="0" y="0"/>
              <a:ext cx="1180304" cy="1180304"/>
              <a:chOff x="0" y="0"/>
              <a:chExt cx="6350000" cy="6350000"/>
            </a:xfrm>
          </p:grpSpPr>
          <p:sp>
            <p:nvSpPr>
              <p:cNvPr id="16" name="Freeform 1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id="17" name="TextBox 17"/>
            <p:cNvSpPr txBox="1"/>
            <p:nvPr/>
          </p:nvSpPr>
          <p:spPr>
            <a:xfrm>
              <a:off x="313975" y="300056"/>
              <a:ext cx="577755" cy="668942"/>
            </a:xfrm>
            <a:prstGeom prst="rect">
              <a:avLst/>
            </a:prstGeom>
          </p:spPr>
          <p:txBody>
            <a:bodyPr lIns="0" tIns="0" rIns="0" bIns="0" rtlCol="0" anchor="t">
              <a:spAutoFit/>
            </a:bodyPr>
            <a:lstStyle/>
            <a:p>
              <a:pPr algn="ctr">
                <a:lnSpc>
                  <a:spcPts val="3960"/>
                </a:lnSpc>
              </a:pPr>
              <a:r>
                <a:rPr lang="en-US" sz="3600">
                  <a:solidFill>
                    <a:srgbClr val="FFFFFF"/>
                  </a:solidFill>
                  <a:latin typeface="Muli Bold Bold"/>
                </a:rPr>
                <a:t>3</a:t>
              </a:r>
            </a:p>
          </p:txBody>
        </p:sp>
      </p:grpSp>
      <p:sp>
        <p:nvSpPr>
          <p:cNvPr id="18" name="TextBox 18"/>
          <p:cNvSpPr txBox="1"/>
          <p:nvPr/>
        </p:nvSpPr>
        <p:spPr>
          <a:xfrm>
            <a:off x="11846947" y="4835363"/>
            <a:ext cx="4683485" cy="1243965"/>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Muli Bold"/>
              </a:rPr>
              <a:t>Có đặc điểm nào nổi trội giữa các nhóm khách hàng hay không?</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3282075" y="3344994"/>
            <a:ext cx="9928164" cy="3247390"/>
          </a:xfrm>
          <a:prstGeom prst="rect">
            <a:avLst/>
          </a:prstGeom>
        </p:spPr>
        <p:txBody>
          <a:bodyPr lIns="0" tIns="0" rIns="0" bIns="0" rtlCol="0" anchor="t">
            <a:spAutoFit/>
          </a:bodyPr>
          <a:lstStyle/>
          <a:p>
            <a:pPr marL="0" lvl="0" indent="0" algn="l">
              <a:lnSpc>
                <a:spcPts val="6379"/>
              </a:lnSpc>
              <a:spcBef>
                <a:spcPct val="0"/>
              </a:spcBef>
            </a:pPr>
            <a:r>
              <a:rPr lang="en-US" sz="5499" spc="-54">
                <a:solidFill>
                  <a:srgbClr val="000000"/>
                </a:solidFill>
                <a:latin typeface="Muli Bold Bold"/>
              </a:rPr>
              <a:t>Dựa vào các câu hỏi nhóm đặt ra thì thuật toán phân cụm có thể giải quyết được những vấn đề đó.</a:t>
            </a:r>
          </a:p>
        </p:txBody>
      </p:sp>
      <p:grpSp>
        <p:nvGrpSpPr>
          <p:cNvPr id="3" name="Group 3"/>
          <p:cNvGrpSpPr/>
          <p:nvPr/>
        </p:nvGrpSpPr>
        <p:grpSpPr>
          <a:xfrm>
            <a:off x="12007969" y="7611336"/>
            <a:ext cx="4575107" cy="1646890"/>
            <a:chOff x="0" y="0"/>
            <a:chExt cx="6100142" cy="2195853"/>
          </a:xfrm>
        </p:grpSpPr>
        <p:pic>
          <p:nvPicPr>
            <p:cNvPr id="4" name="Picture 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 b="4"/>
            <a:stretch>
              <a:fillRect/>
            </a:stretch>
          </p:blipFill>
          <p:spPr>
            <a:xfrm>
              <a:off x="0" y="0"/>
              <a:ext cx="6100142" cy="2195853"/>
            </a:xfrm>
            <a:prstGeom prst="rect">
              <a:avLst/>
            </a:prstGeom>
          </p:spPr>
        </p:pic>
        <p:sp>
          <p:nvSpPr>
            <p:cNvPr id="5" name="TextBox 5"/>
            <p:cNvSpPr txBox="1"/>
            <p:nvPr/>
          </p:nvSpPr>
          <p:spPr>
            <a:xfrm>
              <a:off x="608519" y="283646"/>
              <a:ext cx="4883104" cy="697878"/>
            </a:xfrm>
            <a:prstGeom prst="rect">
              <a:avLst/>
            </a:prstGeom>
          </p:spPr>
          <p:txBody>
            <a:bodyPr lIns="0" tIns="0" rIns="0" bIns="0" rtlCol="0" anchor="t">
              <a:spAutoFit/>
            </a:bodyPr>
            <a:lstStyle/>
            <a:p>
              <a:pPr marL="0" lvl="0" indent="0" algn="ctr">
                <a:lnSpc>
                  <a:spcPts val="4480"/>
                </a:lnSpc>
              </a:pPr>
              <a:r>
                <a:rPr lang="en-US" sz="3200">
                  <a:solidFill>
                    <a:srgbClr val="FFFFFF"/>
                  </a:solidFill>
                  <a:latin typeface="Montserrat Semi-Bold Bold"/>
                </a:rPr>
                <a:t>Keep Going</a:t>
              </a:r>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2753669"/>
            <a:ext cx="9913620" cy="1291017"/>
          </a:xfrm>
          <a:prstGeom prst="rect">
            <a:avLst/>
          </a:prstGeom>
        </p:spPr>
        <p:txBody>
          <a:bodyPr lIns="0" tIns="0" rIns="0" bIns="0" rtlCol="0" anchor="t">
            <a:spAutoFit/>
          </a:bodyPr>
          <a:lstStyle/>
          <a:p>
            <a:pPr marL="0" lvl="0" indent="0">
              <a:lnSpc>
                <a:spcPts val="9600"/>
              </a:lnSpc>
            </a:pPr>
            <a:r>
              <a:rPr lang="en-US" sz="9600" spc="-96">
                <a:solidFill>
                  <a:srgbClr val="000000"/>
                </a:solidFill>
                <a:latin typeface="Muli Bold Bold"/>
              </a:rPr>
              <a:t>Một số đặc điểm</a:t>
            </a:r>
          </a:p>
        </p:txBody>
      </p:sp>
      <p:sp>
        <p:nvSpPr>
          <p:cNvPr id="3" name="TextBox 3"/>
          <p:cNvSpPr txBox="1"/>
          <p:nvPr/>
        </p:nvSpPr>
        <p:spPr>
          <a:xfrm>
            <a:off x="11709140" y="5902424"/>
            <a:ext cx="2918967" cy="727710"/>
          </a:xfrm>
          <a:prstGeom prst="rect">
            <a:avLst/>
          </a:prstGeom>
        </p:spPr>
        <p:txBody>
          <a:bodyPr lIns="0" tIns="0" rIns="0" bIns="0" rtlCol="0" anchor="t">
            <a:spAutoFit/>
          </a:bodyPr>
          <a:lstStyle/>
          <a:p>
            <a:pPr marL="0" lvl="0" indent="0" algn="ctr">
              <a:lnSpc>
                <a:spcPts val="2940"/>
              </a:lnSpc>
              <a:spcBef>
                <a:spcPct val="0"/>
              </a:spcBef>
            </a:pPr>
            <a:r>
              <a:rPr lang="en-US" sz="2100">
                <a:solidFill>
                  <a:srgbClr val="000000"/>
                </a:solidFill>
                <a:latin typeface="Muli Bold"/>
              </a:rPr>
              <a:t>Các cụm khác nhau có sự khác biệt</a:t>
            </a:r>
          </a:p>
        </p:txBody>
      </p:sp>
      <p:sp>
        <p:nvSpPr>
          <p:cNvPr id="4" name="TextBox 4"/>
          <p:cNvSpPr txBox="1"/>
          <p:nvPr/>
        </p:nvSpPr>
        <p:spPr>
          <a:xfrm>
            <a:off x="3255004" y="5823573"/>
            <a:ext cx="4148358" cy="727710"/>
          </a:xfrm>
          <a:prstGeom prst="rect">
            <a:avLst/>
          </a:prstGeom>
        </p:spPr>
        <p:txBody>
          <a:bodyPr lIns="0" tIns="0" rIns="0" bIns="0" rtlCol="0" anchor="t">
            <a:spAutoFit/>
          </a:bodyPr>
          <a:lstStyle/>
          <a:p>
            <a:pPr marL="0" lvl="0" indent="0" algn="ctr">
              <a:lnSpc>
                <a:spcPts val="2940"/>
              </a:lnSpc>
              <a:spcBef>
                <a:spcPct val="0"/>
              </a:spcBef>
            </a:pPr>
            <a:r>
              <a:rPr lang="en-US" sz="2100">
                <a:solidFill>
                  <a:srgbClr val="000000"/>
                </a:solidFill>
                <a:latin typeface="Muli Bold"/>
              </a:rPr>
              <a:t>Dùng phân chia dữ liệu thành các nhóm con (cụm)</a:t>
            </a:r>
          </a:p>
        </p:txBody>
      </p:sp>
      <p:sp>
        <p:nvSpPr>
          <p:cNvPr id="5" name="TextBox 5"/>
          <p:cNvSpPr txBox="1"/>
          <p:nvPr/>
        </p:nvSpPr>
        <p:spPr>
          <a:xfrm>
            <a:off x="7740530" y="5902424"/>
            <a:ext cx="3244001" cy="727710"/>
          </a:xfrm>
          <a:prstGeom prst="rect">
            <a:avLst/>
          </a:prstGeom>
        </p:spPr>
        <p:txBody>
          <a:bodyPr lIns="0" tIns="0" rIns="0" bIns="0" rtlCol="0" anchor="t">
            <a:spAutoFit/>
          </a:bodyPr>
          <a:lstStyle/>
          <a:p>
            <a:pPr marL="0" lvl="0" indent="0" algn="ctr">
              <a:lnSpc>
                <a:spcPts val="2940"/>
              </a:lnSpc>
              <a:spcBef>
                <a:spcPct val="0"/>
              </a:spcBef>
            </a:pPr>
            <a:r>
              <a:rPr lang="en-US" sz="2100">
                <a:solidFill>
                  <a:srgbClr val="000000"/>
                </a:solidFill>
                <a:latin typeface="Muli Bold"/>
              </a:rPr>
              <a:t>Mỗi dữ liệu trong cụm có sự tương đồng với nhau</a:t>
            </a:r>
          </a:p>
        </p:txBody>
      </p:sp>
      <p:grpSp>
        <p:nvGrpSpPr>
          <p:cNvPr id="6" name="Group 6"/>
          <p:cNvGrpSpPr/>
          <p:nvPr/>
        </p:nvGrpSpPr>
        <p:grpSpPr>
          <a:xfrm>
            <a:off x="4961434" y="5143500"/>
            <a:ext cx="650911" cy="650911"/>
            <a:chOff x="0" y="0"/>
            <a:chExt cx="6350000" cy="6350000"/>
          </a:xfrm>
        </p:grpSpPr>
        <p:sp>
          <p:nvSpPr>
            <p:cNvPr id="7" name="Freeform 7"/>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id="8" name="TextBox 8"/>
          <p:cNvSpPr txBox="1"/>
          <p:nvPr/>
        </p:nvSpPr>
        <p:spPr>
          <a:xfrm>
            <a:off x="5134584" y="5297424"/>
            <a:ext cx="318619" cy="376121"/>
          </a:xfrm>
          <a:prstGeom prst="rect">
            <a:avLst/>
          </a:prstGeom>
        </p:spPr>
        <p:txBody>
          <a:bodyPr lIns="0" tIns="0" rIns="0" bIns="0" rtlCol="0" anchor="t">
            <a:spAutoFit/>
          </a:bodyPr>
          <a:lstStyle/>
          <a:p>
            <a:pPr algn="ctr">
              <a:lnSpc>
                <a:spcPts val="2911"/>
              </a:lnSpc>
            </a:pPr>
            <a:r>
              <a:rPr lang="en-US" sz="2647">
                <a:solidFill>
                  <a:srgbClr val="FFFFFF"/>
                </a:solidFill>
                <a:latin typeface="Muli Bold Bold"/>
              </a:rPr>
              <a:t>1</a:t>
            </a:r>
          </a:p>
        </p:txBody>
      </p:sp>
      <p:grpSp>
        <p:nvGrpSpPr>
          <p:cNvPr id="9" name="Group 9"/>
          <p:cNvGrpSpPr/>
          <p:nvPr/>
        </p:nvGrpSpPr>
        <p:grpSpPr>
          <a:xfrm>
            <a:off x="9095771" y="5156768"/>
            <a:ext cx="650911" cy="650911"/>
            <a:chOff x="0" y="0"/>
            <a:chExt cx="6350000" cy="6350000"/>
          </a:xfrm>
        </p:grpSpPr>
        <p:sp>
          <p:nvSpPr>
            <p:cNvPr id="10" name="Freeform 10"/>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id="11" name="TextBox 11"/>
          <p:cNvSpPr txBox="1"/>
          <p:nvPr/>
        </p:nvSpPr>
        <p:spPr>
          <a:xfrm>
            <a:off x="9268921" y="5315028"/>
            <a:ext cx="318619" cy="376121"/>
          </a:xfrm>
          <a:prstGeom prst="rect">
            <a:avLst/>
          </a:prstGeom>
        </p:spPr>
        <p:txBody>
          <a:bodyPr lIns="0" tIns="0" rIns="0" bIns="0" rtlCol="0" anchor="t">
            <a:spAutoFit/>
          </a:bodyPr>
          <a:lstStyle/>
          <a:p>
            <a:pPr algn="ctr">
              <a:lnSpc>
                <a:spcPts val="2911"/>
              </a:lnSpc>
            </a:pPr>
            <a:r>
              <a:rPr lang="en-US" sz="2647">
                <a:solidFill>
                  <a:srgbClr val="FFFFFF"/>
                </a:solidFill>
                <a:latin typeface="Muli Bold Bold"/>
              </a:rPr>
              <a:t>2</a:t>
            </a:r>
          </a:p>
        </p:txBody>
      </p:sp>
      <p:grpSp>
        <p:nvGrpSpPr>
          <p:cNvPr id="12" name="Group 12"/>
          <p:cNvGrpSpPr/>
          <p:nvPr/>
        </p:nvGrpSpPr>
        <p:grpSpPr>
          <a:xfrm>
            <a:off x="12854795" y="5156768"/>
            <a:ext cx="650911" cy="650911"/>
            <a:chOff x="0" y="0"/>
            <a:chExt cx="6350000" cy="6350000"/>
          </a:xfrm>
        </p:grpSpPr>
        <p:sp>
          <p:nvSpPr>
            <p:cNvPr id="13" name="Freeform 13"/>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id="14" name="TextBox 14"/>
          <p:cNvSpPr txBox="1"/>
          <p:nvPr/>
        </p:nvSpPr>
        <p:spPr>
          <a:xfrm>
            <a:off x="13027945" y="5315028"/>
            <a:ext cx="318619" cy="376121"/>
          </a:xfrm>
          <a:prstGeom prst="rect">
            <a:avLst/>
          </a:prstGeom>
        </p:spPr>
        <p:txBody>
          <a:bodyPr lIns="0" tIns="0" rIns="0" bIns="0" rtlCol="0" anchor="t">
            <a:spAutoFit/>
          </a:bodyPr>
          <a:lstStyle/>
          <a:p>
            <a:pPr algn="ctr">
              <a:lnSpc>
                <a:spcPts val="2911"/>
              </a:lnSpc>
            </a:pPr>
            <a:r>
              <a:rPr lang="en-US" sz="2647">
                <a:solidFill>
                  <a:srgbClr val="FFFFFF"/>
                </a:solidFill>
                <a:latin typeface="Muli Bold Bold"/>
              </a:rPr>
              <a:t>3</a:t>
            </a:r>
          </a:p>
        </p:txBody>
      </p:sp>
      <p:pic>
        <p:nvPicPr>
          <p:cNvPr id="15" name="Picture 15"/>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7930772" y="7303878"/>
            <a:ext cx="790920" cy="790920"/>
          </a:xfrm>
          <a:prstGeom prst="rect">
            <a:avLst/>
          </a:prstGeom>
        </p:spPr>
      </p:pic>
      <p:pic>
        <p:nvPicPr>
          <p:cNvPr id="16" name="Picture 1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rot="-671145">
            <a:off x="9899987" y="7214216"/>
            <a:ext cx="790920" cy="790920"/>
          </a:xfrm>
          <a:prstGeom prst="rect">
            <a:avLst/>
          </a:prstGeom>
        </p:spPr>
      </p:pic>
      <p:pic>
        <p:nvPicPr>
          <p:cNvPr id="17" name="Picture 17"/>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81015">
            <a:off x="8967070" y="7103699"/>
            <a:ext cx="790920" cy="790920"/>
          </a:xfrm>
          <a:prstGeom prst="rect">
            <a:avLst/>
          </a:prstGeom>
        </p:spPr>
      </p:pic>
      <p:pic>
        <p:nvPicPr>
          <p:cNvPr id="18" name="Picture 18"/>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8629838" y="8074339"/>
            <a:ext cx="591837" cy="591837"/>
          </a:xfrm>
          <a:prstGeom prst="rect">
            <a:avLst/>
          </a:prstGeom>
        </p:spPr>
      </p:pic>
      <p:pic>
        <p:nvPicPr>
          <p:cNvPr id="19" name="Picture 19"/>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691800">
            <a:off x="9474403" y="8074339"/>
            <a:ext cx="591837" cy="591837"/>
          </a:xfrm>
          <a:prstGeom prst="rect">
            <a:avLst/>
          </a:prstGeom>
        </p:spPr>
      </p:pic>
      <p:grpSp>
        <p:nvGrpSpPr>
          <p:cNvPr id="20" name="Group 20"/>
          <p:cNvGrpSpPr/>
          <p:nvPr/>
        </p:nvGrpSpPr>
        <p:grpSpPr>
          <a:xfrm>
            <a:off x="3963789" y="6983534"/>
            <a:ext cx="796872" cy="811154"/>
            <a:chOff x="0" y="0"/>
            <a:chExt cx="3472180" cy="3534410"/>
          </a:xfrm>
        </p:grpSpPr>
        <p:sp>
          <p:nvSpPr>
            <p:cNvPr id="21" name="Freeform 21"/>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FFF6BB"/>
            </a:solidFill>
          </p:spPr>
        </p:sp>
        <p:sp>
          <p:nvSpPr>
            <p:cNvPr id="22" name="Freeform 22"/>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FFB001"/>
            </a:solidFill>
          </p:spPr>
        </p:sp>
      </p:grpSp>
      <p:sp>
        <p:nvSpPr>
          <p:cNvPr id="23" name="TextBox 23"/>
          <p:cNvSpPr txBox="1"/>
          <p:nvPr/>
        </p:nvSpPr>
        <p:spPr>
          <a:xfrm>
            <a:off x="4079262" y="7316739"/>
            <a:ext cx="565927" cy="240107"/>
          </a:xfrm>
          <a:prstGeom prst="rect">
            <a:avLst/>
          </a:prstGeom>
        </p:spPr>
        <p:txBody>
          <a:bodyPr lIns="0" tIns="0" rIns="0" bIns="0" rtlCol="0" anchor="t">
            <a:spAutoFit/>
          </a:bodyPr>
          <a:lstStyle/>
          <a:p>
            <a:pPr algn="ctr">
              <a:lnSpc>
                <a:spcPts val="817"/>
              </a:lnSpc>
            </a:pPr>
            <a:r>
              <a:rPr lang="en-US" sz="1022">
                <a:solidFill>
                  <a:srgbClr val="000000"/>
                </a:solidFill>
                <a:latin typeface="Shuneet Square Book Bold"/>
              </a:rPr>
              <a:t>Add your thought here</a:t>
            </a:r>
          </a:p>
        </p:txBody>
      </p:sp>
      <p:grpSp>
        <p:nvGrpSpPr>
          <p:cNvPr id="24" name="Group 24"/>
          <p:cNvGrpSpPr/>
          <p:nvPr/>
        </p:nvGrpSpPr>
        <p:grpSpPr>
          <a:xfrm>
            <a:off x="4923606" y="7057764"/>
            <a:ext cx="811154" cy="804351"/>
            <a:chOff x="0" y="0"/>
            <a:chExt cx="3180080" cy="3153410"/>
          </a:xfrm>
        </p:grpSpPr>
        <p:sp>
          <p:nvSpPr>
            <p:cNvPr id="25" name="Freeform 25"/>
            <p:cNvSpPr/>
            <p:nvPr/>
          </p:nvSpPr>
          <p:spPr>
            <a:xfrm>
              <a:off x="0" y="218440"/>
              <a:ext cx="3178810" cy="2934970"/>
            </a:xfrm>
            <a:custGeom>
              <a:avLst/>
              <a:gdLst/>
              <a:ahLst/>
              <a:cxnLst/>
              <a:rect l="l" t="t" r="r" b="b"/>
              <a:pathLst>
                <a:path w="3178810" h="2934970">
                  <a:moveTo>
                    <a:pt x="0" y="16510"/>
                  </a:moveTo>
                  <a:cubicBezTo>
                    <a:pt x="0" y="16510"/>
                    <a:pt x="2540" y="345440"/>
                    <a:pt x="2540" y="754380"/>
                  </a:cubicBezTo>
                  <a:cubicBezTo>
                    <a:pt x="2540" y="1163320"/>
                    <a:pt x="7620" y="1753870"/>
                    <a:pt x="7620" y="2014220"/>
                  </a:cubicBezTo>
                  <a:cubicBezTo>
                    <a:pt x="7620" y="2208530"/>
                    <a:pt x="16510" y="2607310"/>
                    <a:pt x="21590" y="2799080"/>
                  </a:cubicBezTo>
                  <a:lnTo>
                    <a:pt x="130810" y="2913380"/>
                  </a:lnTo>
                  <a:cubicBezTo>
                    <a:pt x="275590" y="2921000"/>
                    <a:pt x="543560" y="2934970"/>
                    <a:pt x="793750" y="2934970"/>
                  </a:cubicBezTo>
                  <a:lnTo>
                    <a:pt x="3178810" y="2934970"/>
                  </a:lnTo>
                  <a:lnTo>
                    <a:pt x="3178810" y="698500"/>
                  </a:lnTo>
                  <a:cubicBezTo>
                    <a:pt x="3178810" y="323850"/>
                    <a:pt x="3169920" y="46990"/>
                    <a:pt x="3169920" y="46990"/>
                  </a:cubicBezTo>
                  <a:cubicBezTo>
                    <a:pt x="3014980" y="26670"/>
                    <a:pt x="2858770" y="16510"/>
                    <a:pt x="2701290" y="17780"/>
                  </a:cubicBezTo>
                  <a:cubicBezTo>
                    <a:pt x="2428240" y="17780"/>
                    <a:pt x="944880" y="22860"/>
                    <a:pt x="694690" y="13970"/>
                  </a:cubicBezTo>
                  <a:cubicBezTo>
                    <a:pt x="360680" y="0"/>
                    <a:pt x="0" y="16510"/>
                    <a:pt x="0" y="16510"/>
                  </a:cubicBezTo>
                  <a:close/>
                </a:path>
              </a:pathLst>
            </a:custGeom>
            <a:solidFill>
              <a:srgbClr val="97EDAA"/>
            </a:solidFill>
          </p:spPr>
        </p:sp>
        <p:sp>
          <p:nvSpPr>
            <p:cNvPr id="26" name="Freeform 26"/>
            <p:cNvSpPr/>
            <p:nvPr/>
          </p:nvSpPr>
          <p:spPr>
            <a:xfrm>
              <a:off x="21590" y="0"/>
              <a:ext cx="2689860" cy="3133090"/>
            </a:xfrm>
            <a:custGeom>
              <a:avLst/>
              <a:gdLst/>
              <a:ahLst/>
              <a:cxnLst/>
              <a:rect l="l" t="t" r="r" b="b"/>
              <a:pathLst>
                <a:path w="2689860" h="3133090">
                  <a:moveTo>
                    <a:pt x="0" y="3018790"/>
                  </a:moveTo>
                  <a:lnTo>
                    <a:pt x="109220" y="3133090"/>
                  </a:lnTo>
                  <a:lnTo>
                    <a:pt x="123190" y="2999740"/>
                  </a:lnTo>
                  <a:lnTo>
                    <a:pt x="0" y="3018790"/>
                  </a:lnTo>
                  <a:close/>
                  <a:moveTo>
                    <a:pt x="1490980" y="106680"/>
                  </a:moveTo>
                  <a:cubicBezTo>
                    <a:pt x="1490980" y="106680"/>
                    <a:pt x="1908810" y="64770"/>
                    <a:pt x="2045970" y="55880"/>
                  </a:cubicBezTo>
                  <a:cubicBezTo>
                    <a:pt x="2183130" y="46990"/>
                    <a:pt x="2663190" y="0"/>
                    <a:pt x="2663190" y="0"/>
                  </a:cubicBezTo>
                  <a:cubicBezTo>
                    <a:pt x="2656840" y="41910"/>
                    <a:pt x="2655570" y="86360"/>
                    <a:pt x="2660650" y="128270"/>
                  </a:cubicBezTo>
                  <a:cubicBezTo>
                    <a:pt x="2667000" y="167640"/>
                    <a:pt x="2669540" y="208280"/>
                    <a:pt x="2668270" y="248920"/>
                  </a:cubicBezTo>
                  <a:lnTo>
                    <a:pt x="2689860" y="318770"/>
                  </a:lnTo>
                  <a:lnTo>
                    <a:pt x="2679700" y="419100"/>
                  </a:lnTo>
                  <a:cubicBezTo>
                    <a:pt x="2679700" y="419100"/>
                    <a:pt x="1929130" y="454660"/>
                    <a:pt x="1791970" y="471170"/>
                  </a:cubicBezTo>
                  <a:cubicBezTo>
                    <a:pt x="1654810" y="487680"/>
                    <a:pt x="1450340" y="486410"/>
                    <a:pt x="1450340" y="486410"/>
                  </a:cubicBezTo>
                  <a:cubicBezTo>
                    <a:pt x="1450340" y="486410"/>
                    <a:pt x="1442720" y="365760"/>
                    <a:pt x="1455420" y="322580"/>
                  </a:cubicBezTo>
                  <a:cubicBezTo>
                    <a:pt x="1465580" y="288290"/>
                    <a:pt x="1469390" y="251460"/>
                    <a:pt x="1464310" y="214630"/>
                  </a:cubicBezTo>
                  <a:cubicBezTo>
                    <a:pt x="1464310" y="186690"/>
                    <a:pt x="1490980" y="106680"/>
                    <a:pt x="1490980" y="106680"/>
                  </a:cubicBezTo>
                  <a:close/>
                </a:path>
              </a:pathLst>
            </a:custGeom>
            <a:solidFill>
              <a:srgbClr val="43C466"/>
            </a:solidFill>
          </p:spPr>
        </p:sp>
      </p:grpSp>
      <p:sp>
        <p:nvSpPr>
          <p:cNvPr id="27" name="TextBox 27"/>
          <p:cNvSpPr txBox="1"/>
          <p:nvPr/>
        </p:nvSpPr>
        <p:spPr>
          <a:xfrm>
            <a:off x="5046220" y="7391387"/>
            <a:ext cx="565927" cy="240107"/>
          </a:xfrm>
          <a:prstGeom prst="rect">
            <a:avLst/>
          </a:prstGeom>
        </p:spPr>
        <p:txBody>
          <a:bodyPr lIns="0" tIns="0" rIns="0" bIns="0" rtlCol="0" anchor="t">
            <a:spAutoFit/>
          </a:bodyPr>
          <a:lstStyle/>
          <a:p>
            <a:pPr algn="ctr">
              <a:lnSpc>
                <a:spcPts val="817"/>
              </a:lnSpc>
            </a:pPr>
            <a:r>
              <a:rPr lang="en-US" sz="1022">
                <a:solidFill>
                  <a:srgbClr val="000000"/>
                </a:solidFill>
                <a:latin typeface="Shuneet Square Book Bold"/>
              </a:rPr>
              <a:t>Add your thought here</a:t>
            </a:r>
          </a:p>
        </p:txBody>
      </p:sp>
      <p:grpSp>
        <p:nvGrpSpPr>
          <p:cNvPr id="28" name="Group 28"/>
          <p:cNvGrpSpPr/>
          <p:nvPr/>
        </p:nvGrpSpPr>
        <p:grpSpPr>
          <a:xfrm rot="195173">
            <a:off x="4881312" y="7984176"/>
            <a:ext cx="811154" cy="804351"/>
            <a:chOff x="0" y="0"/>
            <a:chExt cx="3180080" cy="3153410"/>
          </a:xfrm>
        </p:grpSpPr>
        <p:sp>
          <p:nvSpPr>
            <p:cNvPr id="29" name="Freeform 29"/>
            <p:cNvSpPr/>
            <p:nvPr/>
          </p:nvSpPr>
          <p:spPr>
            <a:xfrm>
              <a:off x="0" y="218440"/>
              <a:ext cx="3178810" cy="2934970"/>
            </a:xfrm>
            <a:custGeom>
              <a:avLst/>
              <a:gdLst/>
              <a:ahLst/>
              <a:cxnLst/>
              <a:rect l="l" t="t" r="r" b="b"/>
              <a:pathLst>
                <a:path w="3178810" h="2934970">
                  <a:moveTo>
                    <a:pt x="0" y="16510"/>
                  </a:moveTo>
                  <a:cubicBezTo>
                    <a:pt x="0" y="16510"/>
                    <a:pt x="2540" y="345440"/>
                    <a:pt x="2540" y="754380"/>
                  </a:cubicBezTo>
                  <a:cubicBezTo>
                    <a:pt x="2540" y="1163320"/>
                    <a:pt x="7620" y="1753870"/>
                    <a:pt x="7620" y="2014220"/>
                  </a:cubicBezTo>
                  <a:cubicBezTo>
                    <a:pt x="7620" y="2208530"/>
                    <a:pt x="16510" y="2607310"/>
                    <a:pt x="21590" y="2799080"/>
                  </a:cubicBezTo>
                  <a:lnTo>
                    <a:pt x="130810" y="2913380"/>
                  </a:lnTo>
                  <a:cubicBezTo>
                    <a:pt x="275590" y="2921000"/>
                    <a:pt x="543560" y="2934970"/>
                    <a:pt x="793750" y="2934970"/>
                  </a:cubicBezTo>
                  <a:lnTo>
                    <a:pt x="3178810" y="2934970"/>
                  </a:lnTo>
                  <a:lnTo>
                    <a:pt x="3178810" y="698500"/>
                  </a:lnTo>
                  <a:cubicBezTo>
                    <a:pt x="3178810" y="323850"/>
                    <a:pt x="3169920" y="46990"/>
                    <a:pt x="3169920" y="46990"/>
                  </a:cubicBezTo>
                  <a:cubicBezTo>
                    <a:pt x="3014980" y="26670"/>
                    <a:pt x="2858770" y="16510"/>
                    <a:pt x="2701290" y="17780"/>
                  </a:cubicBezTo>
                  <a:cubicBezTo>
                    <a:pt x="2428240" y="17780"/>
                    <a:pt x="944880" y="22860"/>
                    <a:pt x="694690" y="13970"/>
                  </a:cubicBezTo>
                  <a:cubicBezTo>
                    <a:pt x="360680" y="0"/>
                    <a:pt x="0" y="16510"/>
                    <a:pt x="0" y="16510"/>
                  </a:cubicBezTo>
                  <a:close/>
                </a:path>
              </a:pathLst>
            </a:custGeom>
            <a:solidFill>
              <a:srgbClr val="A9DAFF"/>
            </a:solidFill>
          </p:spPr>
        </p:sp>
        <p:sp>
          <p:nvSpPr>
            <p:cNvPr id="30" name="Freeform 30"/>
            <p:cNvSpPr/>
            <p:nvPr/>
          </p:nvSpPr>
          <p:spPr>
            <a:xfrm>
              <a:off x="21590" y="0"/>
              <a:ext cx="2689860" cy="3133090"/>
            </a:xfrm>
            <a:custGeom>
              <a:avLst/>
              <a:gdLst/>
              <a:ahLst/>
              <a:cxnLst/>
              <a:rect l="l" t="t" r="r" b="b"/>
              <a:pathLst>
                <a:path w="2689860" h="3133090">
                  <a:moveTo>
                    <a:pt x="0" y="3018790"/>
                  </a:moveTo>
                  <a:lnTo>
                    <a:pt x="109220" y="3133090"/>
                  </a:lnTo>
                  <a:lnTo>
                    <a:pt x="123190" y="2999740"/>
                  </a:lnTo>
                  <a:lnTo>
                    <a:pt x="0" y="3018790"/>
                  </a:lnTo>
                  <a:close/>
                  <a:moveTo>
                    <a:pt x="1490980" y="106680"/>
                  </a:moveTo>
                  <a:cubicBezTo>
                    <a:pt x="1490980" y="106680"/>
                    <a:pt x="1908810" y="64770"/>
                    <a:pt x="2045970" y="55880"/>
                  </a:cubicBezTo>
                  <a:cubicBezTo>
                    <a:pt x="2183130" y="46990"/>
                    <a:pt x="2663190" y="0"/>
                    <a:pt x="2663190" y="0"/>
                  </a:cubicBezTo>
                  <a:cubicBezTo>
                    <a:pt x="2656840" y="41910"/>
                    <a:pt x="2655570" y="86360"/>
                    <a:pt x="2660650" y="128270"/>
                  </a:cubicBezTo>
                  <a:cubicBezTo>
                    <a:pt x="2667000" y="167640"/>
                    <a:pt x="2669540" y="208280"/>
                    <a:pt x="2668270" y="248920"/>
                  </a:cubicBezTo>
                  <a:lnTo>
                    <a:pt x="2689860" y="318770"/>
                  </a:lnTo>
                  <a:lnTo>
                    <a:pt x="2679700" y="419100"/>
                  </a:lnTo>
                  <a:cubicBezTo>
                    <a:pt x="2679700" y="419100"/>
                    <a:pt x="1929130" y="454660"/>
                    <a:pt x="1791970" y="471170"/>
                  </a:cubicBezTo>
                  <a:cubicBezTo>
                    <a:pt x="1654810" y="487680"/>
                    <a:pt x="1450340" y="486410"/>
                    <a:pt x="1450340" y="486410"/>
                  </a:cubicBezTo>
                  <a:cubicBezTo>
                    <a:pt x="1450340" y="486410"/>
                    <a:pt x="1442720" y="365760"/>
                    <a:pt x="1455420" y="322580"/>
                  </a:cubicBezTo>
                  <a:cubicBezTo>
                    <a:pt x="1465580" y="288290"/>
                    <a:pt x="1469390" y="251460"/>
                    <a:pt x="1464310" y="214630"/>
                  </a:cubicBezTo>
                  <a:cubicBezTo>
                    <a:pt x="1464310" y="186690"/>
                    <a:pt x="1490980" y="106680"/>
                    <a:pt x="1490980" y="106680"/>
                  </a:cubicBezTo>
                  <a:close/>
                </a:path>
              </a:pathLst>
            </a:custGeom>
            <a:solidFill>
              <a:srgbClr val="FFA2AD"/>
            </a:solidFill>
          </p:spPr>
        </p:sp>
      </p:grpSp>
      <p:sp>
        <p:nvSpPr>
          <p:cNvPr id="31" name="TextBox 31"/>
          <p:cNvSpPr txBox="1"/>
          <p:nvPr/>
        </p:nvSpPr>
        <p:spPr>
          <a:xfrm rot="195173">
            <a:off x="5001046" y="8317718"/>
            <a:ext cx="565927" cy="240107"/>
          </a:xfrm>
          <a:prstGeom prst="rect">
            <a:avLst/>
          </a:prstGeom>
        </p:spPr>
        <p:txBody>
          <a:bodyPr lIns="0" tIns="0" rIns="0" bIns="0" rtlCol="0" anchor="t">
            <a:spAutoFit/>
          </a:bodyPr>
          <a:lstStyle/>
          <a:p>
            <a:pPr algn="ctr">
              <a:lnSpc>
                <a:spcPts val="817"/>
              </a:lnSpc>
            </a:pPr>
            <a:r>
              <a:rPr lang="en-US" sz="1022">
                <a:solidFill>
                  <a:srgbClr val="000000"/>
                </a:solidFill>
                <a:latin typeface="Shuneet Square Book Bold"/>
              </a:rPr>
              <a:t>Add your thought here</a:t>
            </a:r>
          </a:p>
        </p:txBody>
      </p:sp>
      <p:grpSp>
        <p:nvGrpSpPr>
          <p:cNvPr id="32" name="Group 32"/>
          <p:cNvGrpSpPr/>
          <p:nvPr/>
        </p:nvGrpSpPr>
        <p:grpSpPr>
          <a:xfrm>
            <a:off x="5897705" y="6992697"/>
            <a:ext cx="796872" cy="811154"/>
            <a:chOff x="0" y="0"/>
            <a:chExt cx="3472180" cy="3534410"/>
          </a:xfrm>
        </p:grpSpPr>
        <p:sp>
          <p:nvSpPr>
            <p:cNvPr id="33" name="Freeform 33"/>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D2D5FF"/>
            </a:solidFill>
          </p:spPr>
        </p:sp>
        <p:sp>
          <p:nvSpPr>
            <p:cNvPr id="34" name="Freeform 34"/>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541FC4"/>
            </a:solidFill>
          </p:spPr>
        </p:sp>
      </p:grpSp>
      <p:sp>
        <p:nvSpPr>
          <p:cNvPr id="35" name="TextBox 35"/>
          <p:cNvSpPr txBox="1"/>
          <p:nvPr/>
        </p:nvSpPr>
        <p:spPr>
          <a:xfrm>
            <a:off x="6013178" y="7325902"/>
            <a:ext cx="565927" cy="240107"/>
          </a:xfrm>
          <a:prstGeom prst="rect">
            <a:avLst/>
          </a:prstGeom>
        </p:spPr>
        <p:txBody>
          <a:bodyPr lIns="0" tIns="0" rIns="0" bIns="0" rtlCol="0" anchor="t">
            <a:spAutoFit/>
          </a:bodyPr>
          <a:lstStyle/>
          <a:p>
            <a:pPr algn="ctr">
              <a:lnSpc>
                <a:spcPts val="817"/>
              </a:lnSpc>
            </a:pPr>
            <a:r>
              <a:rPr lang="en-US" sz="1022">
                <a:solidFill>
                  <a:srgbClr val="000000"/>
                </a:solidFill>
                <a:latin typeface="Shuneet Square Book Bold"/>
              </a:rPr>
              <a:t>Add your thought here</a:t>
            </a:r>
          </a:p>
        </p:txBody>
      </p:sp>
      <p:grpSp>
        <p:nvGrpSpPr>
          <p:cNvPr id="36" name="Group 36"/>
          <p:cNvGrpSpPr/>
          <p:nvPr/>
        </p:nvGrpSpPr>
        <p:grpSpPr>
          <a:xfrm>
            <a:off x="3963789" y="7908200"/>
            <a:ext cx="796872" cy="811154"/>
            <a:chOff x="0" y="0"/>
            <a:chExt cx="3472180" cy="3534410"/>
          </a:xfrm>
        </p:grpSpPr>
        <p:sp>
          <p:nvSpPr>
            <p:cNvPr id="37" name="Freeform 37"/>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FFA2AD"/>
            </a:solidFill>
          </p:spPr>
        </p:sp>
        <p:sp>
          <p:nvSpPr>
            <p:cNvPr id="38" name="Freeform 38"/>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FFDC5D"/>
            </a:solidFill>
          </p:spPr>
        </p:sp>
      </p:grpSp>
      <p:sp>
        <p:nvSpPr>
          <p:cNvPr id="39" name="TextBox 39"/>
          <p:cNvSpPr txBox="1"/>
          <p:nvPr/>
        </p:nvSpPr>
        <p:spPr>
          <a:xfrm>
            <a:off x="4079262" y="8241404"/>
            <a:ext cx="565927" cy="240107"/>
          </a:xfrm>
          <a:prstGeom prst="rect">
            <a:avLst/>
          </a:prstGeom>
        </p:spPr>
        <p:txBody>
          <a:bodyPr lIns="0" tIns="0" rIns="0" bIns="0" rtlCol="0" anchor="t">
            <a:spAutoFit/>
          </a:bodyPr>
          <a:lstStyle/>
          <a:p>
            <a:pPr algn="ctr">
              <a:lnSpc>
                <a:spcPts val="817"/>
              </a:lnSpc>
            </a:pPr>
            <a:r>
              <a:rPr lang="en-US" sz="1022">
                <a:solidFill>
                  <a:srgbClr val="000000"/>
                </a:solidFill>
                <a:latin typeface="Shuneet Square Book Bold"/>
              </a:rPr>
              <a:t>Add your thought here</a:t>
            </a:r>
          </a:p>
        </p:txBody>
      </p:sp>
      <p:grpSp>
        <p:nvGrpSpPr>
          <p:cNvPr id="40" name="Group 40"/>
          <p:cNvGrpSpPr/>
          <p:nvPr/>
        </p:nvGrpSpPr>
        <p:grpSpPr>
          <a:xfrm rot="-177626">
            <a:off x="5859549" y="7991280"/>
            <a:ext cx="796872" cy="811154"/>
            <a:chOff x="0" y="0"/>
            <a:chExt cx="3472180" cy="3534410"/>
          </a:xfrm>
        </p:grpSpPr>
        <p:sp>
          <p:nvSpPr>
            <p:cNvPr id="41" name="Freeform 41"/>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FFDC5D"/>
            </a:solidFill>
          </p:spPr>
        </p:sp>
        <p:sp>
          <p:nvSpPr>
            <p:cNvPr id="42" name="Freeform 42"/>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9F8BFF"/>
            </a:solidFill>
          </p:spPr>
        </p:sp>
      </p:grpSp>
      <p:sp>
        <p:nvSpPr>
          <p:cNvPr id="43" name="TextBox 43"/>
          <p:cNvSpPr txBox="1"/>
          <p:nvPr/>
        </p:nvSpPr>
        <p:spPr>
          <a:xfrm rot="-177626">
            <a:off x="5977325" y="8324427"/>
            <a:ext cx="565927" cy="240107"/>
          </a:xfrm>
          <a:prstGeom prst="rect">
            <a:avLst/>
          </a:prstGeom>
        </p:spPr>
        <p:txBody>
          <a:bodyPr lIns="0" tIns="0" rIns="0" bIns="0" rtlCol="0" anchor="t">
            <a:spAutoFit/>
          </a:bodyPr>
          <a:lstStyle/>
          <a:p>
            <a:pPr algn="ctr">
              <a:lnSpc>
                <a:spcPts val="817"/>
              </a:lnSpc>
            </a:pPr>
            <a:r>
              <a:rPr lang="en-US" sz="1022">
                <a:solidFill>
                  <a:srgbClr val="000000"/>
                </a:solidFill>
                <a:latin typeface="Shuneet Square Book Bold"/>
              </a:rPr>
              <a:t>Add your thought here</a:t>
            </a:r>
          </a:p>
        </p:txBody>
      </p:sp>
      <p:sp>
        <p:nvSpPr>
          <p:cNvPr id="44" name="TextBox 44"/>
          <p:cNvSpPr txBox="1"/>
          <p:nvPr/>
        </p:nvSpPr>
        <p:spPr>
          <a:xfrm>
            <a:off x="11709140" y="7435413"/>
            <a:ext cx="875117" cy="400434"/>
          </a:xfrm>
          <a:prstGeom prst="rect">
            <a:avLst/>
          </a:prstGeom>
        </p:spPr>
        <p:txBody>
          <a:bodyPr lIns="0" tIns="0" rIns="0" bIns="0" rtlCol="0" anchor="t">
            <a:spAutoFit/>
          </a:bodyPr>
          <a:lstStyle/>
          <a:p>
            <a:pPr marL="0" lvl="0" indent="0" algn="ctr">
              <a:lnSpc>
                <a:spcPts val="2553"/>
              </a:lnSpc>
            </a:pPr>
            <a:r>
              <a:rPr lang="en-US" sz="4255">
                <a:solidFill>
                  <a:srgbClr val="43C466"/>
                </a:solidFill>
                <a:latin typeface="Moontime"/>
              </a:rPr>
              <a:t>yes!</a:t>
            </a:r>
          </a:p>
        </p:txBody>
      </p:sp>
      <p:sp>
        <p:nvSpPr>
          <p:cNvPr id="45" name="TextBox 45"/>
          <p:cNvSpPr txBox="1"/>
          <p:nvPr/>
        </p:nvSpPr>
        <p:spPr>
          <a:xfrm>
            <a:off x="13841013" y="8004991"/>
            <a:ext cx="875117" cy="432665"/>
          </a:xfrm>
          <a:prstGeom prst="rect">
            <a:avLst/>
          </a:prstGeom>
        </p:spPr>
        <p:txBody>
          <a:bodyPr lIns="0" tIns="0" rIns="0" bIns="0" rtlCol="0" anchor="t">
            <a:spAutoFit/>
          </a:bodyPr>
          <a:lstStyle/>
          <a:p>
            <a:pPr marL="0" lvl="0" indent="0" algn="ctr">
              <a:lnSpc>
                <a:spcPts val="1531"/>
              </a:lnSpc>
            </a:pPr>
            <a:r>
              <a:rPr lang="en-US" sz="2553">
                <a:solidFill>
                  <a:srgbClr val="000000"/>
                </a:solidFill>
                <a:latin typeface="Moontime"/>
              </a:rPr>
              <a:t>this is great</a:t>
            </a:r>
          </a:p>
        </p:txBody>
      </p:sp>
      <p:pic>
        <p:nvPicPr>
          <p:cNvPr id="46" name="Picture 46"/>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2519488" y="7136615"/>
            <a:ext cx="1321525" cy="860193"/>
          </a:xfrm>
          <a:prstGeom prst="rect">
            <a:avLst/>
          </a:prstGeom>
        </p:spPr>
      </p:pic>
      <p:pic>
        <p:nvPicPr>
          <p:cNvPr id="47" name="Picture 47"/>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2206478" y="7850484"/>
            <a:ext cx="377779" cy="494711"/>
          </a:xfrm>
          <a:prstGeom prst="rect">
            <a:avLst/>
          </a:prstGeom>
        </p:spPr>
      </p:pic>
      <p:pic>
        <p:nvPicPr>
          <p:cNvPr id="48" name="Picture 48"/>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2482412" y="8074339"/>
            <a:ext cx="372383" cy="494711"/>
          </a:xfrm>
          <a:prstGeom prst="rect">
            <a:avLst/>
          </a:prstGeom>
        </p:spPr>
      </p:pic>
      <p:pic>
        <p:nvPicPr>
          <p:cNvPr id="49" name="Picture 49"/>
          <p:cNvPicPr>
            <a:picLocks noChangeAspect="1"/>
          </p:cNvPicPr>
          <p:nvPr/>
        </p:nvPicPr>
        <p:blipFill>
          <a:blip r:embed="rId18">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854795" y="8545256"/>
            <a:ext cx="1563198" cy="312640"/>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15770" y="3342579"/>
            <a:ext cx="7543530" cy="875703"/>
            <a:chOff x="0" y="0"/>
            <a:chExt cx="10058040" cy="1167604"/>
          </a:xfrm>
        </p:grpSpPr>
        <p:grpSp>
          <p:nvGrpSpPr>
            <p:cNvPr id="3" name="Group 3"/>
            <p:cNvGrpSpPr/>
            <p:nvPr/>
          </p:nvGrpSpPr>
          <p:grpSpPr>
            <a:xfrm>
              <a:off x="0" y="0"/>
              <a:ext cx="10058040" cy="1167604"/>
              <a:chOff x="0" y="0"/>
              <a:chExt cx="16486739" cy="1913890"/>
            </a:xfrm>
          </p:grpSpPr>
          <p:sp>
            <p:nvSpPr>
              <p:cNvPr id="4" name="Freeform 4"/>
              <p:cNvSpPr/>
              <p:nvPr/>
            </p:nvSpPr>
            <p:spPr>
              <a:xfrm>
                <a:off x="0" y="0"/>
                <a:ext cx="16486739" cy="1913890"/>
              </a:xfrm>
              <a:custGeom>
                <a:avLst/>
                <a:gdLst/>
                <a:ahLst/>
                <a:cxnLst/>
                <a:rect l="l" t="t" r="r" b="b"/>
                <a:pathLst>
                  <a:path w="16486739" h="1913890">
                    <a:moveTo>
                      <a:pt x="16362279" y="1913890"/>
                    </a:moveTo>
                    <a:lnTo>
                      <a:pt x="124460" y="1913890"/>
                    </a:lnTo>
                    <a:cubicBezTo>
                      <a:pt x="55880" y="1913890"/>
                      <a:pt x="0" y="1858010"/>
                      <a:pt x="0" y="1789430"/>
                    </a:cubicBezTo>
                    <a:lnTo>
                      <a:pt x="0" y="124460"/>
                    </a:lnTo>
                    <a:cubicBezTo>
                      <a:pt x="0" y="55880"/>
                      <a:pt x="55880" y="0"/>
                      <a:pt x="124460" y="0"/>
                    </a:cubicBezTo>
                    <a:lnTo>
                      <a:pt x="16362279" y="0"/>
                    </a:lnTo>
                    <a:cubicBezTo>
                      <a:pt x="16430859" y="0"/>
                      <a:pt x="16486739" y="55880"/>
                      <a:pt x="16486739" y="124460"/>
                    </a:cubicBezTo>
                    <a:lnTo>
                      <a:pt x="16486739" y="1789430"/>
                    </a:lnTo>
                    <a:cubicBezTo>
                      <a:pt x="16486739" y="1858010"/>
                      <a:pt x="16430859" y="1913890"/>
                      <a:pt x="16362279" y="1913890"/>
                    </a:cubicBezTo>
                    <a:close/>
                  </a:path>
                </a:pathLst>
              </a:custGeom>
              <a:solidFill>
                <a:srgbClr val="E8E8E8"/>
              </a:solidFill>
            </p:spPr>
          </p:sp>
        </p:grpSp>
        <p:sp>
          <p:nvSpPr>
            <p:cNvPr id="5" name="TextBox 5"/>
            <p:cNvSpPr txBox="1"/>
            <p:nvPr/>
          </p:nvSpPr>
          <p:spPr>
            <a:xfrm>
              <a:off x="798769" y="158843"/>
              <a:ext cx="8009049" cy="707602"/>
            </a:xfrm>
            <a:prstGeom prst="rect">
              <a:avLst/>
            </a:prstGeom>
          </p:spPr>
          <p:txBody>
            <a:bodyPr lIns="0" tIns="0" rIns="0" bIns="0" rtlCol="0" anchor="t">
              <a:spAutoFit/>
            </a:bodyPr>
            <a:lstStyle/>
            <a:p>
              <a:pPr marL="0" lvl="0" indent="0" algn="l">
                <a:lnSpc>
                  <a:spcPts val="4480"/>
                </a:lnSpc>
                <a:spcBef>
                  <a:spcPct val="0"/>
                </a:spcBef>
              </a:pPr>
              <a:r>
                <a:rPr lang="en-US" sz="3200">
                  <a:solidFill>
                    <a:srgbClr val="000000"/>
                  </a:solidFill>
                  <a:latin typeface="DM Sans"/>
                </a:rPr>
                <a:t>Thiết lập Training Data</a:t>
              </a:r>
            </a:p>
          </p:txBody>
        </p:sp>
      </p:grpSp>
      <p:grpSp>
        <p:nvGrpSpPr>
          <p:cNvPr id="6" name="Group 6"/>
          <p:cNvGrpSpPr/>
          <p:nvPr/>
        </p:nvGrpSpPr>
        <p:grpSpPr>
          <a:xfrm>
            <a:off x="9715770" y="5604839"/>
            <a:ext cx="7543530" cy="875703"/>
            <a:chOff x="0" y="0"/>
            <a:chExt cx="10058040" cy="1167604"/>
          </a:xfrm>
        </p:grpSpPr>
        <p:grpSp>
          <p:nvGrpSpPr>
            <p:cNvPr id="7" name="Group 7"/>
            <p:cNvGrpSpPr/>
            <p:nvPr/>
          </p:nvGrpSpPr>
          <p:grpSpPr>
            <a:xfrm>
              <a:off x="0" y="0"/>
              <a:ext cx="10058040" cy="1167604"/>
              <a:chOff x="0" y="0"/>
              <a:chExt cx="16486739" cy="1913890"/>
            </a:xfrm>
          </p:grpSpPr>
          <p:sp>
            <p:nvSpPr>
              <p:cNvPr id="8" name="Freeform 8"/>
              <p:cNvSpPr/>
              <p:nvPr/>
            </p:nvSpPr>
            <p:spPr>
              <a:xfrm>
                <a:off x="0" y="0"/>
                <a:ext cx="16486739" cy="1913890"/>
              </a:xfrm>
              <a:custGeom>
                <a:avLst/>
                <a:gdLst/>
                <a:ahLst/>
                <a:cxnLst/>
                <a:rect l="l" t="t" r="r" b="b"/>
                <a:pathLst>
                  <a:path w="16486739" h="1913890">
                    <a:moveTo>
                      <a:pt x="16362279" y="1913890"/>
                    </a:moveTo>
                    <a:lnTo>
                      <a:pt x="124460" y="1913890"/>
                    </a:lnTo>
                    <a:cubicBezTo>
                      <a:pt x="55880" y="1913890"/>
                      <a:pt x="0" y="1858010"/>
                      <a:pt x="0" y="1789430"/>
                    </a:cubicBezTo>
                    <a:lnTo>
                      <a:pt x="0" y="124460"/>
                    </a:lnTo>
                    <a:cubicBezTo>
                      <a:pt x="0" y="55880"/>
                      <a:pt x="55880" y="0"/>
                      <a:pt x="124460" y="0"/>
                    </a:cubicBezTo>
                    <a:lnTo>
                      <a:pt x="16362279" y="0"/>
                    </a:lnTo>
                    <a:cubicBezTo>
                      <a:pt x="16430859" y="0"/>
                      <a:pt x="16486739" y="55880"/>
                      <a:pt x="16486739" y="124460"/>
                    </a:cubicBezTo>
                    <a:lnTo>
                      <a:pt x="16486739" y="1789430"/>
                    </a:lnTo>
                    <a:cubicBezTo>
                      <a:pt x="16486739" y="1858010"/>
                      <a:pt x="16430859" y="1913890"/>
                      <a:pt x="16362279" y="1913890"/>
                    </a:cubicBezTo>
                    <a:close/>
                  </a:path>
                </a:pathLst>
              </a:custGeom>
              <a:solidFill>
                <a:srgbClr val="E8E8E8"/>
              </a:solidFill>
            </p:spPr>
          </p:sp>
        </p:grpSp>
        <p:sp>
          <p:nvSpPr>
            <p:cNvPr id="9" name="TextBox 9"/>
            <p:cNvSpPr txBox="1"/>
            <p:nvPr/>
          </p:nvSpPr>
          <p:spPr>
            <a:xfrm>
              <a:off x="784173" y="207676"/>
              <a:ext cx="8009049" cy="707602"/>
            </a:xfrm>
            <a:prstGeom prst="rect">
              <a:avLst/>
            </a:prstGeom>
          </p:spPr>
          <p:txBody>
            <a:bodyPr lIns="0" tIns="0" rIns="0" bIns="0" rtlCol="0" anchor="t">
              <a:spAutoFit/>
            </a:bodyPr>
            <a:lstStyle/>
            <a:p>
              <a:pPr marL="0" lvl="0" indent="0" algn="l">
                <a:lnSpc>
                  <a:spcPts val="4480"/>
                </a:lnSpc>
                <a:spcBef>
                  <a:spcPct val="0"/>
                </a:spcBef>
              </a:pPr>
              <a:r>
                <a:rPr lang="en-US" sz="3200">
                  <a:solidFill>
                    <a:srgbClr val="000000"/>
                  </a:solidFill>
                  <a:latin typeface="DM Sans"/>
                </a:rPr>
                <a:t>Biểu đồ, so sánh, nhận xét</a:t>
              </a:r>
            </a:p>
          </p:txBody>
        </p:sp>
      </p:grpSp>
      <p:grpSp>
        <p:nvGrpSpPr>
          <p:cNvPr id="10" name="Group 10"/>
          <p:cNvGrpSpPr/>
          <p:nvPr/>
        </p:nvGrpSpPr>
        <p:grpSpPr>
          <a:xfrm>
            <a:off x="9715770" y="4473709"/>
            <a:ext cx="7543530" cy="875703"/>
            <a:chOff x="0" y="0"/>
            <a:chExt cx="10058040" cy="1167604"/>
          </a:xfrm>
        </p:grpSpPr>
        <p:grpSp>
          <p:nvGrpSpPr>
            <p:cNvPr id="11" name="Group 11"/>
            <p:cNvGrpSpPr/>
            <p:nvPr/>
          </p:nvGrpSpPr>
          <p:grpSpPr>
            <a:xfrm>
              <a:off x="0" y="0"/>
              <a:ext cx="10058040" cy="1167604"/>
              <a:chOff x="0" y="0"/>
              <a:chExt cx="16486739" cy="1913890"/>
            </a:xfrm>
          </p:grpSpPr>
          <p:sp>
            <p:nvSpPr>
              <p:cNvPr id="12" name="Freeform 12"/>
              <p:cNvSpPr/>
              <p:nvPr/>
            </p:nvSpPr>
            <p:spPr>
              <a:xfrm>
                <a:off x="0" y="0"/>
                <a:ext cx="16486739" cy="1913890"/>
              </a:xfrm>
              <a:custGeom>
                <a:avLst/>
                <a:gdLst/>
                <a:ahLst/>
                <a:cxnLst/>
                <a:rect l="l" t="t" r="r" b="b"/>
                <a:pathLst>
                  <a:path w="16486739" h="1913890">
                    <a:moveTo>
                      <a:pt x="16362279" y="1913890"/>
                    </a:moveTo>
                    <a:lnTo>
                      <a:pt x="124460" y="1913890"/>
                    </a:lnTo>
                    <a:cubicBezTo>
                      <a:pt x="55880" y="1913890"/>
                      <a:pt x="0" y="1858010"/>
                      <a:pt x="0" y="1789430"/>
                    </a:cubicBezTo>
                    <a:lnTo>
                      <a:pt x="0" y="124460"/>
                    </a:lnTo>
                    <a:cubicBezTo>
                      <a:pt x="0" y="55880"/>
                      <a:pt x="55880" y="0"/>
                      <a:pt x="124460" y="0"/>
                    </a:cubicBezTo>
                    <a:lnTo>
                      <a:pt x="16362279" y="0"/>
                    </a:lnTo>
                    <a:cubicBezTo>
                      <a:pt x="16430859" y="0"/>
                      <a:pt x="16486739" y="55880"/>
                      <a:pt x="16486739" y="124460"/>
                    </a:cubicBezTo>
                    <a:lnTo>
                      <a:pt x="16486739" y="1789430"/>
                    </a:lnTo>
                    <a:cubicBezTo>
                      <a:pt x="16486739" y="1858010"/>
                      <a:pt x="16430859" y="1913890"/>
                      <a:pt x="16362279" y="1913890"/>
                    </a:cubicBezTo>
                    <a:close/>
                  </a:path>
                </a:pathLst>
              </a:custGeom>
              <a:solidFill>
                <a:srgbClr val="E8E8E8"/>
              </a:solidFill>
            </p:spPr>
          </p:sp>
        </p:grpSp>
        <p:sp>
          <p:nvSpPr>
            <p:cNvPr id="13" name="TextBox 13"/>
            <p:cNvSpPr txBox="1"/>
            <p:nvPr/>
          </p:nvSpPr>
          <p:spPr>
            <a:xfrm>
              <a:off x="784173" y="203719"/>
              <a:ext cx="9273867" cy="707602"/>
            </a:xfrm>
            <a:prstGeom prst="rect">
              <a:avLst/>
            </a:prstGeom>
          </p:spPr>
          <p:txBody>
            <a:bodyPr lIns="0" tIns="0" rIns="0" bIns="0" rtlCol="0" anchor="t">
              <a:spAutoFit/>
            </a:bodyPr>
            <a:lstStyle/>
            <a:p>
              <a:pPr marL="0" lvl="0" indent="0" algn="l">
                <a:lnSpc>
                  <a:spcPts val="4480"/>
                </a:lnSpc>
                <a:spcBef>
                  <a:spcPct val="0"/>
                </a:spcBef>
              </a:pPr>
              <a:r>
                <a:rPr lang="en-US" sz="3200">
                  <a:solidFill>
                    <a:srgbClr val="000000"/>
                  </a:solidFill>
                  <a:latin typeface="DM Sans"/>
                </a:rPr>
                <a:t>Thiết lập Algorithm Parameters</a:t>
              </a:r>
            </a:p>
          </p:txBody>
        </p:sp>
      </p:grpSp>
      <p:grpSp>
        <p:nvGrpSpPr>
          <p:cNvPr id="14" name="Group 14"/>
          <p:cNvGrpSpPr/>
          <p:nvPr/>
        </p:nvGrpSpPr>
        <p:grpSpPr>
          <a:xfrm>
            <a:off x="9144000" y="3342579"/>
            <a:ext cx="875703" cy="875703"/>
            <a:chOff x="0" y="0"/>
            <a:chExt cx="1913890" cy="1913890"/>
          </a:xfrm>
        </p:grpSpPr>
        <p:sp>
          <p:nvSpPr>
            <p:cNvPr id="15" name="Freeform 15"/>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16" name="TextBox 16"/>
          <p:cNvSpPr txBox="1"/>
          <p:nvPr/>
        </p:nvSpPr>
        <p:spPr>
          <a:xfrm>
            <a:off x="9379481" y="3549818"/>
            <a:ext cx="433316" cy="499325"/>
          </a:xfrm>
          <a:prstGeom prst="rect">
            <a:avLst/>
          </a:prstGeom>
        </p:spPr>
        <p:txBody>
          <a:bodyPr lIns="0" tIns="0" rIns="0" bIns="0" rtlCol="0" anchor="t">
            <a:spAutoFit/>
          </a:bodyPr>
          <a:lstStyle/>
          <a:p>
            <a:pPr algn="ctr">
              <a:lnSpc>
                <a:spcPts val="3960"/>
              </a:lnSpc>
            </a:pPr>
            <a:r>
              <a:rPr lang="en-US" sz="3600">
                <a:solidFill>
                  <a:srgbClr val="FFFFFF"/>
                </a:solidFill>
                <a:latin typeface="DM Sans Bold"/>
              </a:rPr>
              <a:t>1</a:t>
            </a:r>
          </a:p>
        </p:txBody>
      </p:sp>
      <p:grpSp>
        <p:nvGrpSpPr>
          <p:cNvPr id="17" name="Group 17"/>
          <p:cNvGrpSpPr/>
          <p:nvPr/>
        </p:nvGrpSpPr>
        <p:grpSpPr>
          <a:xfrm>
            <a:off x="9144000" y="5604839"/>
            <a:ext cx="875703" cy="875703"/>
            <a:chOff x="0" y="0"/>
            <a:chExt cx="1913890" cy="1913890"/>
          </a:xfrm>
        </p:grpSpPr>
        <p:sp>
          <p:nvSpPr>
            <p:cNvPr id="18" name="Freeform 18"/>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19" name="TextBox 19"/>
          <p:cNvSpPr txBox="1"/>
          <p:nvPr/>
        </p:nvSpPr>
        <p:spPr>
          <a:xfrm>
            <a:off x="9369956" y="5848702"/>
            <a:ext cx="433316" cy="499325"/>
          </a:xfrm>
          <a:prstGeom prst="rect">
            <a:avLst/>
          </a:prstGeom>
        </p:spPr>
        <p:txBody>
          <a:bodyPr lIns="0" tIns="0" rIns="0" bIns="0" rtlCol="0" anchor="t">
            <a:spAutoFit/>
          </a:bodyPr>
          <a:lstStyle/>
          <a:p>
            <a:pPr algn="ctr">
              <a:lnSpc>
                <a:spcPts val="3960"/>
              </a:lnSpc>
            </a:pPr>
            <a:r>
              <a:rPr lang="en-US" sz="3600">
                <a:solidFill>
                  <a:srgbClr val="FFFFFF"/>
                </a:solidFill>
                <a:latin typeface="DM Sans Bold"/>
              </a:rPr>
              <a:t>3</a:t>
            </a:r>
          </a:p>
        </p:txBody>
      </p:sp>
      <p:grpSp>
        <p:nvGrpSpPr>
          <p:cNvPr id="20" name="Group 20"/>
          <p:cNvGrpSpPr/>
          <p:nvPr/>
        </p:nvGrpSpPr>
        <p:grpSpPr>
          <a:xfrm>
            <a:off x="9144000" y="4473709"/>
            <a:ext cx="875703" cy="875703"/>
            <a:chOff x="0" y="0"/>
            <a:chExt cx="1913890" cy="1913890"/>
          </a:xfrm>
        </p:grpSpPr>
        <p:sp>
          <p:nvSpPr>
            <p:cNvPr id="21" name="Freeform 21"/>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22" name="TextBox 22"/>
          <p:cNvSpPr txBox="1"/>
          <p:nvPr/>
        </p:nvSpPr>
        <p:spPr>
          <a:xfrm>
            <a:off x="9369956" y="4695235"/>
            <a:ext cx="433316" cy="499325"/>
          </a:xfrm>
          <a:prstGeom prst="rect">
            <a:avLst/>
          </a:prstGeom>
        </p:spPr>
        <p:txBody>
          <a:bodyPr lIns="0" tIns="0" rIns="0" bIns="0" rtlCol="0" anchor="t">
            <a:spAutoFit/>
          </a:bodyPr>
          <a:lstStyle/>
          <a:p>
            <a:pPr algn="ctr">
              <a:lnSpc>
                <a:spcPts val="3960"/>
              </a:lnSpc>
            </a:pPr>
            <a:r>
              <a:rPr lang="en-US" sz="3600">
                <a:solidFill>
                  <a:srgbClr val="FFFFFF"/>
                </a:solidFill>
                <a:latin typeface="DM Sans Bold"/>
              </a:rPr>
              <a:t>2</a:t>
            </a:r>
          </a:p>
        </p:txBody>
      </p:sp>
      <p:grpSp>
        <p:nvGrpSpPr>
          <p:cNvPr id="23" name="Group 23"/>
          <p:cNvGrpSpPr/>
          <p:nvPr/>
        </p:nvGrpSpPr>
        <p:grpSpPr>
          <a:xfrm>
            <a:off x="0" y="1028700"/>
            <a:ext cx="7956576" cy="4151545"/>
            <a:chOff x="0" y="0"/>
            <a:chExt cx="10608768" cy="5535394"/>
          </a:xfrm>
        </p:grpSpPr>
        <p:pic>
          <p:nvPicPr>
            <p:cNvPr id="24" name="Picture 24"/>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735" b="4735"/>
            <a:stretch>
              <a:fillRect/>
            </a:stretch>
          </p:blipFill>
          <p:spPr>
            <a:xfrm>
              <a:off x="0" y="0"/>
              <a:ext cx="10608768" cy="5535394"/>
            </a:xfrm>
            <a:prstGeom prst="rect">
              <a:avLst/>
            </a:prstGeom>
          </p:spPr>
        </p:pic>
        <p:sp>
          <p:nvSpPr>
            <p:cNvPr id="25" name="TextBox 25"/>
            <p:cNvSpPr txBox="1"/>
            <p:nvPr/>
          </p:nvSpPr>
          <p:spPr>
            <a:xfrm>
              <a:off x="2228688" y="389613"/>
              <a:ext cx="6151392" cy="3896480"/>
            </a:xfrm>
            <a:prstGeom prst="rect">
              <a:avLst/>
            </a:prstGeom>
          </p:spPr>
          <p:txBody>
            <a:bodyPr lIns="0" tIns="0" rIns="0" bIns="0" rtlCol="0" anchor="t">
              <a:spAutoFit/>
            </a:bodyPr>
            <a:lstStyle/>
            <a:p>
              <a:pPr>
                <a:lnSpc>
                  <a:spcPts val="5647"/>
                </a:lnSpc>
              </a:pPr>
              <a:r>
                <a:rPr lang="en-US" sz="5647">
                  <a:solidFill>
                    <a:srgbClr val="FFFFFF"/>
                  </a:solidFill>
                  <a:latin typeface="Muli Bold"/>
                </a:rPr>
                <a:t>Xây dựng mô hình dựa trên cụm đã xác định</a:t>
              </a:r>
            </a:p>
          </p:txBody>
        </p:sp>
      </p:grpSp>
      <p:pic>
        <p:nvPicPr>
          <p:cNvPr id="26" name="Picture 26"/>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4657135"/>
            <a:ext cx="2328416" cy="6216646"/>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8115300" cy="875703"/>
            <a:chOff x="0" y="0"/>
            <a:chExt cx="10820400" cy="1167604"/>
          </a:xfrm>
        </p:grpSpPr>
        <p:grpSp>
          <p:nvGrpSpPr>
            <p:cNvPr id="3" name="Group 3"/>
            <p:cNvGrpSpPr/>
            <p:nvPr/>
          </p:nvGrpSpPr>
          <p:grpSpPr>
            <a:xfrm>
              <a:off x="762360" y="0"/>
              <a:ext cx="10058040" cy="1167604"/>
              <a:chOff x="0" y="0"/>
              <a:chExt cx="16486739" cy="1913890"/>
            </a:xfrm>
          </p:grpSpPr>
          <p:sp>
            <p:nvSpPr>
              <p:cNvPr id="4" name="Freeform 4"/>
              <p:cNvSpPr/>
              <p:nvPr/>
            </p:nvSpPr>
            <p:spPr>
              <a:xfrm>
                <a:off x="0" y="0"/>
                <a:ext cx="16486739" cy="1913890"/>
              </a:xfrm>
              <a:custGeom>
                <a:avLst/>
                <a:gdLst/>
                <a:ahLst/>
                <a:cxnLst/>
                <a:rect l="l" t="t" r="r" b="b"/>
                <a:pathLst>
                  <a:path w="16486739" h="1913890">
                    <a:moveTo>
                      <a:pt x="16362279" y="1913890"/>
                    </a:moveTo>
                    <a:lnTo>
                      <a:pt x="124460" y="1913890"/>
                    </a:lnTo>
                    <a:cubicBezTo>
                      <a:pt x="55880" y="1913890"/>
                      <a:pt x="0" y="1858010"/>
                      <a:pt x="0" y="1789430"/>
                    </a:cubicBezTo>
                    <a:lnTo>
                      <a:pt x="0" y="124460"/>
                    </a:lnTo>
                    <a:cubicBezTo>
                      <a:pt x="0" y="55880"/>
                      <a:pt x="55880" y="0"/>
                      <a:pt x="124460" y="0"/>
                    </a:cubicBezTo>
                    <a:lnTo>
                      <a:pt x="16362279" y="0"/>
                    </a:lnTo>
                    <a:cubicBezTo>
                      <a:pt x="16430859" y="0"/>
                      <a:pt x="16486739" y="55880"/>
                      <a:pt x="16486739" y="124460"/>
                    </a:cubicBezTo>
                    <a:lnTo>
                      <a:pt x="16486739" y="1789430"/>
                    </a:lnTo>
                    <a:cubicBezTo>
                      <a:pt x="16486739" y="1858010"/>
                      <a:pt x="16430859" y="1913890"/>
                      <a:pt x="16362279" y="1913890"/>
                    </a:cubicBezTo>
                    <a:close/>
                  </a:path>
                </a:pathLst>
              </a:custGeom>
              <a:solidFill>
                <a:srgbClr val="E8E8E8"/>
              </a:solidFill>
            </p:spPr>
          </p:sp>
        </p:grpSp>
        <p:sp>
          <p:nvSpPr>
            <p:cNvPr id="5" name="TextBox 5"/>
            <p:cNvSpPr txBox="1"/>
            <p:nvPr/>
          </p:nvSpPr>
          <p:spPr>
            <a:xfrm>
              <a:off x="1546533" y="203719"/>
              <a:ext cx="9273867" cy="707602"/>
            </a:xfrm>
            <a:prstGeom prst="rect">
              <a:avLst/>
            </a:prstGeom>
          </p:spPr>
          <p:txBody>
            <a:bodyPr lIns="0" tIns="0" rIns="0" bIns="0" rtlCol="0" anchor="t">
              <a:spAutoFit/>
            </a:bodyPr>
            <a:lstStyle/>
            <a:p>
              <a:pPr marL="0" lvl="0" indent="0" algn="l">
                <a:lnSpc>
                  <a:spcPts val="4480"/>
                </a:lnSpc>
                <a:spcBef>
                  <a:spcPct val="0"/>
                </a:spcBef>
              </a:pPr>
              <a:r>
                <a:rPr lang="en-US" sz="3200">
                  <a:solidFill>
                    <a:srgbClr val="000000"/>
                  </a:solidFill>
                  <a:latin typeface="DM Sans"/>
                </a:rPr>
                <a:t>Thiết lập Training Data</a:t>
              </a:r>
            </a:p>
          </p:txBody>
        </p:sp>
        <p:grpSp>
          <p:nvGrpSpPr>
            <p:cNvPr id="6" name="Group 6"/>
            <p:cNvGrpSpPr/>
            <p:nvPr/>
          </p:nvGrpSpPr>
          <p:grpSpPr>
            <a:xfrm>
              <a:off x="0" y="0"/>
              <a:ext cx="1167604" cy="1167604"/>
              <a:chOff x="0" y="0"/>
              <a:chExt cx="1913890" cy="1913890"/>
            </a:xfrm>
          </p:grpSpPr>
          <p:sp>
            <p:nvSpPr>
              <p:cNvPr id="7" name="Freeform 7"/>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8" name="TextBox 8"/>
            <p:cNvSpPr txBox="1"/>
            <p:nvPr/>
          </p:nvSpPr>
          <p:spPr>
            <a:xfrm>
              <a:off x="301275" y="282668"/>
              <a:ext cx="577755" cy="678467"/>
            </a:xfrm>
            <a:prstGeom prst="rect">
              <a:avLst/>
            </a:prstGeom>
          </p:spPr>
          <p:txBody>
            <a:bodyPr lIns="0" tIns="0" rIns="0" bIns="0" rtlCol="0" anchor="t">
              <a:spAutoFit/>
            </a:bodyPr>
            <a:lstStyle/>
            <a:p>
              <a:pPr algn="ctr">
                <a:lnSpc>
                  <a:spcPts val="3960"/>
                </a:lnSpc>
              </a:pPr>
              <a:r>
                <a:rPr lang="en-US" sz="3600">
                  <a:solidFill>
                    <a:srgbClr val="FFFFFF"/>
                  </a:solidFill>
                  <a:latin typeface="DM Sans Bold"/>
                </a:rPr>
                <a:t>1</a:t>
              </a:r>
            </a:p>
          </p:txBody>
        </p:sp>
      </p:grpSp>
      <p:sp>
        <p:nvSpPr>
          <p:cNvPr id="9" name="TextBox 9"/>
          <p:cNvSpPr txBox="1"/>
          <p:nvPr/>
        </p:nvSpPr>
        <p:spPr>
          <a:xfrm>
            <a:off x="191923" y="3883025"/>
            <a:ext cx="17904154" cy="2454275"/>
          </a:xfrm>
          <a:prstGeom prst="rect">
            <a:avLst/>
          </a:prstGeom>
        </p:spPr>
        <p:txBody>
          <a:bodyPr lIns="0" tIns="0" rIns="0" bIns="0" rtlCol="0" anchor="t">
            <a:spAutoFit/>
          </a:bodyPr>
          <a:lstStyle/>
          <a:p>
            <a:pPr>
              <a:lnSpc>
                <a:spcPts val="4900"/>
              </a:lnSpc>
            </a:pPr>
            <a:r>
              <a:rPr lang="en-US" sz="3500">
                <a:solidFill>
                  <a:srgbClr val="000000"/>
                </a:solidFill>
                <a:latin typeface="Muli Bold"/>
              </a:rPr>
              <a:t>Biến phụ thuộc: 'Bike Buyer'</a:t>
            </a:r>
          </a:p>
          <a:p>
            <a:pPr marL="0" lvl="0" indent="0">
              <a:lnSpc>
                <a:spcPts val="4900"/>
              </a:lnSpc>
              <a:spcBef>
                <a:spcPct val="0"/>
              </a:spcBef>
            </a:pPr>
            <a:r>
              <a:rPr lang="en-US" sz="3500">
                <a:solidFill>
                  <a:srgbClr val="000000"/>
                </a:solidFill>
                <a:latin typeface="Muli Bold"/>
              </a:rPr>
              <a:t>Biến dự đoán: 'Age','MaritalStatus','YearlyIncome','Region','CommuteDistance','NumberCarsOwned','HouseOwnerFlag','EnglishEducation','NumberChildrenAtHome','TotalChildren'</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8115300" cy="875703"/>
            <a:chOff x="0" y="0"/>
            <a:chExt cx="10820400" cy="1167604"/>
          </a:xfrm>
        </p:grpSpPr>
        <p:grpSp>
          <p:nvGrpSpPr>
            <p:cNvPr id="3" name="Group 3"/>
            <p:cNvGrpSpPr/>
            <p:nvPr/>
          </p:nvGrpSpPr>
          <p:grpSpPr>
            <a:xfrm>
              <a:off x="762360" y="0"/>
              <a:ext cx="10058040" cy="1167604"/>
              <a:chOff x="0" y="0"/>
              <a:chExt cx="16486739" cy="1913890"/>
            </a:xfrm>
          </p:grpSpPr>
          <p:sp>
            <p:nvSpPr>
              <p:cNvPr id="4" name="Freeform 4"/>
              <p:cNvSpPr/>
              <p:nvPr/>
            </p:nvSpPr>
            <p:spPr>
              <a:xfrm>
                <a:off x="0" y="0"/>
                <a:ext cx="16486739" cy="1913890"/>
              </a:xfrm>
              <a:custGeom>
                <a:avLst/>
                <a:gdLst/>
                <a:ahLst/>
                <a:cxnLst/>
                <a:rect l="l" t="t" r="r" b="b"/>
                <a:pathLst>
                  <a:path w="16486739" h="1913890">
                    <a:moveTo>
                      <a:pt x="16362279" y="1913890"/>
                    </a:moveTo>
                    <a:lnTo>
                      <a:pt x="124460" y="1913890"/>
                    </a:lnTo>
                    <a:cubicBezTo>
                      <a:pt x="55880" y="1913890"/>
                      <a:pt x="0" y="1858010"/>
                      <a:pt x="0" y="1789430"/>
                    </a:cubicBezTo>
                    <a:lnTo>
                      <a:pt x="0" y="124460"/>
                    </a:lnTo>
                    <a:cubicBezTo>
                      <a:pt x="0" y="55880"/>
                      <a:pt x="55880" y="0"/>
                      <a:pt x="124460" y="0"/>
                    </a:cubicBezTo>
                    <a:lnTo>
                      <a:pt x="16362279" y="0"/>
                    </a:lnTo>
                    <a:cubicBezTo>
                      <a:pt x="16430859" y="0"/>
                      <a:pt x="16486739" y="55880"/>
                      <a:pt x="16486739" y="124460"/>
                    </a:cubicBezTo>
                    <a:lnTo>
                      <a:pt x="16486739" y="1789430"/>
                    </a:lnTo>
                    <a:cubicBezTo>
                      <a:pt x="16486739" y="1858010"/>
                      <a:pt x="16430859" y="1913890"/>
                      <a:pt x="16362279" y="1913890"/>
                    </a:cubicBezTo>
                    <a:close/>
                  </a:path>
                </a:pathLst>
              </a:custGeom>
              <a:solidFill>
                <a:srgbClr val="E8E8E8"/>
              </a:solidFill>
            </p:spPr>
          </p:sp>
        </p:grpSp>
        <p:sp>
          <p:nvSpPr>
            <p:cNvPr id="5" name="TextBox 5"/>
            <p:cNvSpPr txBox="1"/>
            <p:nvPr/>
          </p:nvSpPr>
          <p:spPr>
            <a:xfrm>
              <a:off x="1546533" y="203719"/>
              <a:ext cx="9273867" cy="707602"/>
            </a:xfrm>
            <a:prstGeom prst="rect">
              <a:avLst/>
            </a:prstGeom>
          </p:spPr>
          <p:txBody>
            <a:bodyPr lIns="0" tIns="0" rIns="0" bIns="0" rtlCol="0" anchor="t">
              <a:spAutoFit/>
            </a:bodyPr>
            <a:lstStyle/>
            <a:p>
              <a:pPr marL="0" lvl="0" indent="0" algn="l">
                <a:lnSpc>
                  <a:spcPts val="4480"/>
                </a:lnSpc>
                <a:spcBef>
                  <a:spcPct val="0"/>
                </a:spcBef>
              </a:pPr>
              <a:r>
                <a:rPr lang="en-US" sz="3200">
                  <a:solidFill>
                    <a:srgbClr val="000000"/>
                  </a:solidFill>
                  <a:latin typeface="DM Sans"/>
                </a:rPr>
                <a:t>Thiết lập Training Data</a:t>
              </a:r>
            </a:p>
          </p:txBody>
        </p:sp>
        <p:grpSp>
          <p:nvGrpSpPr>
            <p:cNvPr id="6" name="Group 6"/>
            <p:cNvGrpSpPr/>
            <p:nvPr/>
          </p:nvGrpSpPr>
          <p:grpSpPr>
            <a:xfrm>
              <a:off x="0" y="0"/>
              <a:ext cx="1167604" cy="1167604"/>
              <a:chOff x="0" y="0"/>
              <a:chExt cx="1913890" cy="1913890"/>
            </a:xfrm>
          </p:grpSpPr>
          <p:sp>
            <p:nvSpPr>
              <p:cNvPr id="7" name="Freeform 7"/>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8" name="TextBox 8"/>
            <p:cNvSpPr txBox="1"/>
            <p:nvPr/>
          </p:nvSpPr>
          <p:spPr>
            <a:xfrm>
              <a:off x="301275" y="282668"/>
              <a:ext cx="577755" cy="678467"/>
            </a:xfrm>
            <a:prstGeom prst="rect">
              <a:avLst/>
            </a:prstGeom>
          </p:spPr>
          <p:txBody>
            <a:bodyPr lIns="0" tIns="0" rIns="0" bIns="0" rtlCol="0" anchor="t">
              <a:spAutoFit/>
            </a:bodyPr>
            <a:lstStyle/>
            <a:p>
              <a:pPr algn="ctr">
                <a:lnSpc>
                  <a:spcPts val="3960"/>
                </a:lnSpc>
              </a:pPr>
              <a:r>
                <a:rPr lang="en-US" sz="3600">
                  <a:solidFill>
                    <a:srgbClr val="FFFFFF"/>
                  </a:solidFill>
                  <a:latin typeface="DM Sans Bold"/>
                </a:rPr>
                <a:t>2</a:t>
              </a:r>
            </a:p>
          </p:txBody>
        </p:sp>
      </p:grpSp>
      <p:pic>
        <p:nvPicPr>
          <p:cNvPr id="9" name="Picture 9"/>
          <p:cNvPicPr>
            <a:picLocks noChangeAspect="1"/>
          </p:cNvPicPr>
          <p:nvPr/>
        </p:nvPicPr>
        <p:blipFill>
          <a:blip r:embed="rId2"/>
          <a:srcRect/>
          <a:stretch>
            <a:fillRect/>
          </a:stretch>
        </p:blipFill>
        <p:spPr>
          <a:xfrm>
            <a:off x="2611410" y="2325755"/>
            <a:ext cx="13065180" cy="693254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8115300" cy="875703"/>
            <a:chOff x="0" y="0"/>
            <a:chExt cx="10820400" cy="1167604"/>
          </a:xfrm>
        </p:grpSpPr>
        <p:grpSp>
          <p:nvGrpSpPr>
            <p:cNvPr id="3" name="Group 3"/>
            <p:cNvGrpSpPr/>
            <p:nvPr/>
          </p:nvGrpSpPr>
          <p:grpSpPr>
            <a:xfrm>
              <a:off x="762360" y="0"/>
              <a:ext cx="10058040" cy="1167604"/>
              <a:chOff x="0" y="0"/>
              <a:chExt cx="16486739" cy="1913890"/>
            </a:xfrm>
          </p:grpSpPr>
          <p:sp>
            <p:nvSpPr>
              <p:cNvPr id="4" name="Freeform 4"/>
              <p:cNvSpPr/>
              <p:nvPr/>
            </p:nvSpPr>
            <p:spPr>
              <a:xfrm>
                <a:off x="0" y="0"/>
                <a:ext cx="16486739" cy="1913890"/>
              </a:xfrm>
              <a:custGeom>
                <a:avLst/>
                <a:gdLst/>
                <a:ahLst/>
                <a:cxnLst/>
                <a:rect l="l" t="t" r="r" b="b"/>
                <a:pathLst>
                  <a:path w="16486739" h="1913890">
                    <a:moveTo>
                      <a:pt x="16362279" y="1913890"/>
                    </a:moveTo>
                    <a:lnTo>
                      <a:pt x="124460" y="1913890"/>
                    </a:lnTo>
                    <a:cubicBezTo>
                      <a:pt x="55880" y="1913890"/>
                      <a:pt x="0" y="1858010"/>
                      <a:pt x="0" y="1789430"/>
                    </a:cubicBezTo>
                    <a:lnTo>
                      <a:pt x="0" y="124460"/>
                    </a:lnTo>
                    <a:cubicBezTo>
                      <a:pt x="0" y="55880"/>
                      <a:pt x="55880" y="0"/>
                      <a:pt x="124460" y="0"/>
                    </a:cubicBezTo>
                    <a:lnTo>
                      <a:pt x="16362279" y="0"/>
                    </a:lnTo>
                    <a:cubicBezTo>
                      <a:pt x="16430859" y="0"/>
                      <a:pt x="16486739" y="55880"/>
                      <a:pt x="16486739" y="124460"/>
                    </a:cubicBezTo>
                    <a:lnTo>
                      <a:pt x="16486739" y="1789430"/>
                    </a:lnTo>
                    <a:cubicBezTo>
                      <a:pt x="16486739" y="1858010"/>
                      <a:pt x="16430859" y="1913890"/>
                      <a:pt x="16362279" y="1913890"/>
                    </a:cubicBezTo>
                    <a:close/>
                  </a:path>
                </a:pathLst>
              </a:custGeom>
              <a:solidFill>
                <a:srgbClr val="E8E8E8"/>
              </a:solidFill>
            </p:spPr>
          </p:sp>
        </p:grpSp>
        <p:sp>
          <p:nvSpPr>
            <p:cNvPr id="5" name="TextBox 5"/>
            <p:cNvSpPr txBox="1"/>
            <p:nvPr/>
          </p:nvSpPr>
          <p:spPr>
            <a:xfrm>
              <a:off x="1546533" y="203719"/>
              <a:ext cx="9273867" cy="707602"/>
            </a:xfrm>
            <a:prstGeom prst="rect">
              <a:avLst/>
            </a:prstGeom>
          </p:spPr>
          <p:txBody>
            <a:bodyPr lIns="0" tIns="0" rIns="0" bIns="0" rtlCol="0" anchor="t">
              <a:spAutoFit/>
            </a:bodyPr>
            <a:lstStyle/>
            <a:p>
              <a:pPr marL="0" lvl="0" indent="0" algn="l">
                <a:lnSpc>
                  <a:spcPts val="4480"/>
                </a:lnSpc>
                <a:spcBef>
                  <a:spcPct val="0"/>
                </a:spcBef>
              </a:pPr>
              <a:r>
                <a:rPr lang="en-US" sz="3200">
                  <a:solidFill>
                    <a:srgbClr val="000000"/>
                  </a:solidFill>
                  <a:latin typeface="DM Sans"/>
                </a:rPr>
                <a:t>Thiết lập Training Data</a:t>
              </a:r>
            </a:p>
          </p:txBody>
        </p:sp>
        <p:grpSp>
          <p:nvGrpSpPr>
            <p:cNvPr id="6" name="Group 6"/>
            <p:cNvGrpSpPr/>
            <p:nvPr/>
          </p:nvGrpSpPr>
          <p:grpSpPr>
            <a:xfrm>
              <a:off x="0" y="0"/>
              <a:ext cx="1167604" cy="1167604"/>
              <a:chOff x="0" y="0"/>
              <a:chExt cx="1913890" cy="1913890"/>
            </a:xfrm>
          </p:grpSpPr>
          <p:sp>
            <p:nvSpPr>
              <p:cNvPr id="7" name="Freeform 7"/>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8" name="TextBox 8"/>
            <p:cNvSpPr txBox="1"/>
            <p:nvPr/>
          </p:nvSpPr>
          <p:spPr>
            <a:xfrm>
              <a:off x="301275" y="282668"/>
              <a:ext cx="577755" cy="678467"/>
            </a:xfrm>
            <a:prstGeom prst="rect">
              <a:avLst/>
            </a:prstGeom>
          </p:spPr>
          <p:txBody>
            <a:bodyPr lIns="0" tIns="0" rIns="0" bIns="0" rtlCol="0" anchor="t">
              <a:spAutoFit/>
            </a:bodyPr>
            <a:lstStyle/>
            <a:p>
              <a:pPr algn="ctr">
                <a:lnSpc>
                  <a:spcPts val="3960"/>
                </a:lnSpc>
              </a:pPr>
              <a:r>
                <a:rPr lang="en-US" sz="3600">
                  <a:solidFill>
                    <a:srgbClr val="FFFFFF"/>
                  </a:solidFill>
                  <a:latin typeface="DM Sans Bold"/>
                </a:rPr>
                <a:t>2</a:t>
              </a:r>
            </a:p>
          </p:txBody>
        </p:sp>
      </p:grpSp>
      <p:pic>
        <p:nvPicPr>
          <p:cNvPr id="9" name="Picture 9"/>
          <p:cNvPicPr>
            <a:picLocks noChangeAspect="1"/>
          </p:cNvPicPr>
          <p:nvPr/>
        </p:nvPicPr>
        <p:blipFill>
          <a:blip r:embed="rId2"/>
          <a:srcRect/>
          <a:stretch>
            <a:fillRect/>
          </a:stretch>
        </p:blipFill>
        <p:spPr>
          <a:xfrm>
            <a:off x="2465319" y="2170720"/>
            <a:ext cx="13357362" cy="7087580"/>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8115300" cy="875703"/>
            <a:chOff x="0" y="0"/>
            <a:chExt cx="10820400" cy="1167604"/>
          </a:xfrm>
        </p:grpSpPr>
        <p:grpSp>
          <p:nvGrpSpPr>
            <p:cNvPr id="3" name="Group 3"/>
            <p:cNvGrpSpPr/>
            <p:nvPr/>
          </p:nvGrpSpPr>
          <p:grpSpPr>
            <a:xfrm>
              <a:off x="762360" y="0"/>
              <a:ext cx="10058040" cy="1167604"/>
              <a:chOff x="0" y="0"/>
              <a:chExt cx="16486739" cy="1913890"/>
            </a:xfrm>
          </p:grpSpPr>
          <p:sp>
            <p:nvSpPr>
              <p:cNvPr id="4" name="Freeform 4"/>
              <p:cNvSpPr/>
              <p:nvPr/>
            </p:nvSpPr>
            <p:spPr>
              <a:xfrm>
                <a:off x="0" y="0"/>
                <a:ext cx="16486739" cy="1913890"/>
              </a:xfrm>
              <a:custGeom>
                <a:avLst/>
                <a:gdLst/>
                <a:ahLst/>
                <a:cxnLst/>
                <a:rect l="l" t="t" r="r" b="b"/>
                <a:pathLst>
                  <a:path w="16486739" h="1913890">
                    <a:moveTo>
                      <a:pt x="16362279" y="1913890"/>
                    </a:moveTo>
                    <a:lnTo>
                      <a:pt x="124460" y="1913890"/>
                    </a:lnTo>
                    <a:cubicBezTo>
                      <a:pt x="55880" y="1913890"/>
                      <a:pt x="0" y="1858010"/>
                      <a:pt x="0" y="1789430"/>
                    </a:cubicBezTo>
                    <a:lnTo>
                      <a:pt x="0" y="124460"/>
                    </a:lnTo>
                    <a:cubicBezTo>
                      <a:pt x="0" y="55880"/>
                      <a:pt x="55880" y="0"/>
                      <a:pt x="124460" y="0"/>
                    </a:cubicBezTo>
                    <a:lnTo>
                      <a:pt x="16362279" y="0"/>
                    </a:lnTo>
                    <a:cubicBezTo>
                      <a:pt x="16430859" y="0"/>
                      <a:pt x="16486739" y="55880"/>
                      <a:pt x="16486739" y="124460"/>
                    </a:cubicBezTo>
                    <a:lnTo>
                      <a:pt x="16486739" y="1789430"/>
                    </a:lnTo>
                    <a:cubicBezTo>
                      <a:pt x="16486739" y="1858010"/>
                      <a:pt x="16430859" y="1913890"/>
                      <a:pt x="16362279" y="1913890"/>
                    </a:cubicBezTo>
                    <a:close/>
                  </a:path>
                </a:pathLst>
              </a:custGeom>
              <a:solidFill>
                <a:srgbClr val="E8E8E8"/>
              </a:solidFill>
            </p:spPr>
          </p:sp>
        </p:grpSp>
        <p:sp>
          <p:nvSpPr>
            <p:cNvPr id="5" name="TextBox 5"/>
            <p:cNvSpPr txBox="1"/>
            <p:nvPr/>
          </p:nvSpPr>
          <p:spPr>
            <a:xfrm>
              <a:off x="1546533" y="207676"/>
              <a:ext cx="8009049" cy="707602"/>
            </a:xfrm>
            <a:prstGeom prst="rect">
              <a:avLst/>
            </a:prstGeom>
          </p:spPr>
          <p:txBody>
            <a:bodyPr lIns="0" tIns="0" rIns="0" bIns="0" rtlCol="0" anchor="t">
              <a:spAutoFit/>
            </a:bodyPr>
            <a:lstStyle/>
            <a:p>
              <a:pPr marL="0" lvl="0" indent="0" algn="l">
                <a:lnSpc>
                  <a:spcPts val="4480"/>
                </a:lnSpc>
                <a:spcBef>
                  <a:spcPct val="0"/>
                </a:spcBef>
              </a:pPr>
              <a:r>
                <a:rPr lang="en-US" sz="3200">
                  <a:solidFill>
                    <a:srgbClr val="000000"/>
                  </a:solidFill>
                  <a:latin typeface="DM Sans"/>
                </a:rPr>
                <a:t>Thiết lập Algorithm Parameters</a:t>
              </a:r>
            </a:p>
          </p:txBody>
        </p:sp>
        <p:grpSp>
          <p:nvGrpSpPr>
            <p:cNvPr id="6" name="Group 6"/>
            <p:cNvGrpSpPr/>
            <p:nvPr/>
          </p:nvGrpSpPr>
          <p:grpSpPr>
            <a:xfrm>
              <a:off x="0" y="0"/>
              <a:ext cx="1167604" cy="1167604"/>
              <a:chOff x="0" y="0"/>
              <a:chExt cx="1913890" cy="1913890"/>
            </a:xfrm>
          </p:grpSpPr>
          <p:sp>
            <p:nvSpPr>
              <p:cNvPr id="7" name="Freeform 7"/>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8" name="TextBox 8"/>
            <p:cNvSpPr txBox="1"/>
            <p:nvPr/>
          </p:nvSpPr>
          <p:spPr>
            <a:xfrm>
              <a:off x="301275" y="312451"/>
              <a:ext cx="577755" cy="678467"/>
            </a:xfrm>
            <a:prstGeom prst="rect">
              <a:avLst/>
            </a:prstGeom>
          </p:spPr>
          <p:txBody>
            <a:bodyPr lIns="0" tIns="0" rIns="0" bIns="0" rtlCol="0" anchor="t">
              <a:spAutoFit/>
            </a:bodyPr>
            <a:lstStyle/>
            <a:p>
              <a:pPr algn="ctr">
                <a:lnSpc>
                  <a:spcPts val="3960"/>
                </a:lnSpc>
              </a:pPr>
              <a:r>
                <a:rPr lang="en-US" sz="3600">
                  <a:solidFill>
                    <a:srgbClr val="FFFFFF"/>
                  </a:solidFill>
                  <a:latin typeface="DM Sans Bold"/>
                </a:rPr>
                <a:t>3</a:t>
              </a:r>
            </a:p>
          </p:txBody>
        </p:sp>
      </p:grpSp>
      <p:pic>
        <p:nvPicPr>
          <p:cNvPr id="9" name="Picture 9"/>
          <p:cNvPicPr>
            <a:picLocks noChangeAspect="1"/>
          </p:cNvPicPr>
          <p:nvPr/>
        </p:nvPicPr>
        <p:blipFill>
          <a:blip r:embed="rId2"/>
          <a:srcRect/>
          <a:stretch>
            <a:fillRect/>
          </a:stretch>
        </p:blipFill>
        <p:spPr>
          <a:xfrm>
            <a:off x="4780686" y="2062189"/>
            <a:ext cx="8726627" cy="7196111"/>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5181918" y="7597342"/>
            <a:ext cx="3227698" cy="4241684"/>
            <a:chOff x="0" y="0"/>
            <a:chExt cx="4303598" cy="5655579"/>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0" y="0"/>
              <a:ext cx="2108149" cy="5367972"/>
            </a:xfrm>
            <a:prstGeom prst="rect">
              <a:avLst/>
            </a:prstGeom>
          </p:spPr>
        </p:pic>
        <p:pic>
          <p:nvPicPr>
            <p:cNvPr id="4" name="Picture 4"/>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844091" y="287607"/>
              <a:ext cx="2459507" cy="5367972"/>
            </a:xfrm>
            <a:prstGeom prst="rect">
              <a:avLst/>
            </a:prstGeom>
          </p:spPr>
        </p:pic>
      </p:grpSp>
      <p:grpSp>
        <p:nvGrpSpPr>
          <p:cNvPr id="5" name="Group 5"/>
          <p:cNvGrpSpPr/>
          <p:nvPr/>
        </p:nvGrpSpPr>
        <p:grpSpPr>
          <a:xfrm>
            <a:off x="0" y="0"/>
            <a:ext cx="3221231" cy="952812"/>
            <a:chOff x="0" y="0"/>
            <a:chExt cx="4294974" cy="1270416"/>
          </a:xfrm>
        </p:grpSpPr>
        <p:grpSp>
          <p:nvGrpSpPr>
            <p:cNvPr id="6" name="Group 6"/>
            <p:cNvGrpSpPr/>
            <p:nvPr/>
          </p:nvGrpSpPr>
          <p:grpSpPr>
            <a:xfrm>
              <a:off x="0" y="0"/>
              <a:ext cx="4294974" cy="1270416"/>
              <a:chOff x="0" y="0"/>
              <a:chExt cx="2714235" cy="802847"/>
            </a:xfrm>
          </p:grpSpPr>
          <p:sp>
            <p:nvSpPr>
              <p:cNvPr id="7" name="Freeform 7"/>
              <p:cNvSpPr/>
              <p:nvPr/>
            </p:nvSpPr>
            <p:spPr>
              <a:xfrm>
                <a:off x="0" y="0"/>
                <a:ext cx="2714235" cy="802847"/>
              </a:xfrm>
              <a:custGeom>
                <a:avLst/>
                <a:gdLst/>
                <a:ahLst/>
                <a:cxnLst/>
                <a:rect l="l" t="t" r="r" b="b"/>
                <a:pathLst>
                  <a:path w="2714235" h="802847">
                    <a:moveTo>
                      <a:pt x="2589774" y="802847"/>
                    </a:moveTo>
                    <a:lnTo>
                      <a:pt x="124460" y="802847"/>
                    </a:lnTo>
                    <a:cubicBezTo>
                      <a:pt x="55880" y="802847"/>
                      <a:pt x="0" y="746967"/>
                      <a:pt x="0" y="678387"/>
                    </a:cubicBezTo>
                    <a:lnTo>
                      <a:pt x="0" y="124460"/>
                    </a:lnTo>
                    <a:cubicBezTo>
                      <a:pt x="0" y="55880"/>
                      <a:pt x="55880" y="0"/>
                      <a:pt x="124460" y="0"/>
                    </a:cubicBezTo>
                    <a:lnTo>
                      <a:pt x="2589775" y="0"/>
                    </a:lnTo>
                    <a:cubicBezTo>
                      <a:pt x="2658355" y="0"/>
                      <a:pt x="2714235" y="55880"/>
                      <a:pt x="2714235" y="124460"/>
                    </a:cubicBezTo>
                    <a:lnTo>
                      <a:pt x="2714235" y="678387"/>
                    </a:lnTo>
                    <a:cubicBezTo>
                      <a:pt x="2714235" y="746967"/>
                      <a:pt x="2658355" y="802847"/>
                      <a:pt x="2589775" y="802847"/>
                    </a:cubicBezTo>
                    <a:close/>
                  </a:path>
                </a:pathLst>
              </a:custGeom>
              <a:solidFill>
                <a:srgbClr val="43C466"/>
              </a:solidFill>
            </p:spPr>
          </p:sp>
        </p:grpSp>
        <p:sp>
          <p:nvSpPr>
            <p:cNvPr id="8" name="TextBox 8"/>
            <p:cNvSpPr txBox="1"/>
            <p:nvPr/>
          </p:nvSpPr>
          <p:spPr>
            <a:xfrm>
              <a:off x="604016" y="301517"/>
              <a:ext cx="3231647" cy="716028"/>
            </a:xfrm>
            <a:prstGeom prst="rect">
              <a:avLst/>
            </a:prstGeom>
          </p:spPr>
          <p:txBody>
            <a:bodyPr lIns="0" tIns="0" rIns="0" bIns="0" rtlCol="0" anchor="t">
              <a:spAutoFit/>
            </a:bodyPr>
            <a:lstStyle/>
            <a:p>
              <a:pPr>
                <a:lnSpc>
                  <a:spcPts val="3856"/>
                </a:lnSpc>
              </a:pPr>
              <a:r>
                <a:rPr lang="en-US" sz="3856" spc="-38">
                  <a:solidFill>
                    <a:srgbClr val="FFFFFF"/>
                  </a:solidFill>
                  <a:latin typeface="Muli Bold Bold"/>
                </a:rPr>
                <a:t>Mô hình</a:t>
              </a:r>
            </a:p>
          </p:txBody>
        </p:sp>
      </p:grpSp>
      <p:sp>
        <p:nvSpPr>
          <p:cNvPr id="9" name="TextBox 9"/>
          <p:cNvSpPr txBox="1"/>
          <p:nvPr/>
        </p:nvSpPr>
        <p:spPr>
          <a:xfrm>
            <a:off x="12083874" y="9007493"/>
            <a:ext cx="708405" cy="318426"/>
          </a:xfrm>
          <a:prstGeom prst="rect">
            <a:avLst/>
          </a:prstGeom>
        </p:spPr>
        <p:txBody>
          <a:bodyPr lIns="0" tIns="0" rIns="0" bIns="0" rtlCol="0" anchor="t">
            <a:spAutoFit/>
          </a:bodyPr>
          <a:lstStyle/>
          <a:p>
            <a:pPr marL="0" lvl="0" indent="0" algn="ctr">
              <a:lnSpc>
                <a:spcPts val="2066"/>
              </a:lnSpc>
            </a:pPr>
            <a:r>
              <a:rPr lang="en-US" sz="3444">
                <a:solidFill>
                  <a:srgbClr val="43C466"/>
                </a:solidFill>
                <a:latin typeface="Moontime"/>
              </a:rPr>
              <a:t>yes!</a:t>
            </a:r>
          </a:p>
        </p:txBody>
      </p:sp>
      <p:sp>
        <p:nvSpPr>
          <p:cNvPr id="10" name="TextBox 10"/>
          <p:cNvSpPr txBox="1"/>
          <p:nvPr/>
        </p:nvSpPr>
        <p:spPr>
          <a:xfrm>
            <a:off x="13941005" y="9245151"/>
            <a:ext cx="708405" cy="341829"/>
          </a:xfrm>
          <a:prstGeom prst="rect">
            <a:avLst/>
          </a:prstGeom>
        </p:spPr>
        <p:txBody>
          <a:bodyPr lIns="0" tIns="0" rIns="0" bIns="0" rtlCol="0" anchor="t">
            <a:spAutoFit/>
          </a:bodyPr>
          <a:lstStyle/>
          <a:p>
            <a:pPr marL="0" lvl="0" indent="0" algn="ctr">
              <a:lnSpc>
                <a:spcPts val="1239"/>
              </a:lnSpc>
            </a:pPr>
            <a:r>
              <a:rPr lang="en-US" sz="2066">
                <a:solidFill>
                  <a:srgbClr val="000000"/>
                </a:solidFill>
                <a:latin typeface="Moontime"/>
              </a:rPr>
              <a:t>this is great</a:t>
            </a:r>
          </a:p>
        </p:txBody>
      </p:sp>
      <p:pic>
        <p:nvPicPr>
          <p:cNvPr id="11" name="Picture 11"/>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7231895" y="8874431"/>
            <a:ext cx="578811" cy="578811"/>
          </a:xfrm>
          <a:prstGeom prst="rect">
            <a:avLst/>
          </a:prstGeom>
        </p:spPr>
      </p:pic>
      <p:pic>
        <p:nvPicPr>
          <p:cNvPr id="12" name="Picture 12"/>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671145">
            <a:off x="8578458" y="8808815"/>
            <a:ext cx="578811" cy="578811"/>
          </a:xfrm>
          <a:prstGeom prst="rect">
            <a:avLst/>
          </a:prstGeom>
        </p:spPr>
      </p:pic>
      <p:pic>
        <p:nvPicPr>
          <p:cNvPr id="13" name="Picture 13"/>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rot="381015">
            <a:off x="7895731" y="8727936"/>
            <a:ext cx="578811" cy="578811"/>
          </a:xfrm>
          <a:prstGeom prst="rect">
            <a:avLst/>
          </a:prstGeom>
        </p:spPr>
      </p:pic>
      <p:pic>
        <p:nvPicPr>
          <p:cNvPr id="14" name="Picture 14"/>
          <p:cNvPicPr>
            <a:picLocks noChangeAspect="1"/>
          </p:cNvPicPr>
          <p:nvPr/>
        </p:nvPicPr>
        <p:blipFill>
          <a:blip r:embed="rId12" cstate="print">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7648938" y="9438270"/>
            <a:ext cx="433118" cy="433118"/>
          </a:xfrm>
          <a:prstGeom prst="rect">
            <a:avLst/>
          </a:prstGeom>
        </p:spPr>
      </p:pic>
      <p:pic>
        <p:nvPicPr>
          <p:cNvPr id="15" name="Picture 15"/>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rot="691800">
            <a:off x="8267008" y="9438270"/>
            <a:ext cx="433118" cy="433118"/>
          </a:xfrm>
          <a:prstGeom prst="rect">
            <a:avLst/>
          </a:prstGeom>
        </p:spPr>
      </p:pic>
      <p:grpSp>
        <p:nvGrpSpPr>
          <p:cNvPr id="16" name="Group 16"/>
          <p:cNvGrpSpPr/>
          <p:nvPr/>
        </p:nvGrpSpPr>
        <p:grpSpPr>
          <a:xfrm>
            <a:off x="1104274" y="8632234"/>
            <a:ext cx="456302" cy="456283"/>
            <a:chOff x="0" y="0"/>
            <a:chExt cx="608403" cy="608377"/>
          </a:xfrm>
        </p:grpSpPr>
        <p:grpSp>
          <p:nvGrpSpPr>
            <p:cNvPr id="17" name="Group 17"/>
            <p:cNvGrpSpPr/>
            <p:nvPr/>
          </p:nvGrpSpPr>
          <p:grpSpPr>
            <a:xfrm>
              <a:off x="0" y="0"/>
              <a:ext cx="608403" cy="608377"/>
              <a:chOff x="0" y="0"/>
              <a:chExt cx="6350000" cy="6350000"/>
            </a:xfrm>
          </p:grpSpPr>
          <p:sp>
            <p:nvSpPr>
              <p:cNvPr id="18" name="Freeform 1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7EDAA"/>
              </a:solidFill>
            </p:spPr>
          </p:sp>
        </p:grpSp>
        <p:sp>
          <p:nvSpPr>
            <p:cNvPr id="19" name="TextBox 19"/>
            <p:cNvSpPr txBox="1"/>
            <p:nvPr/>
          </p:nvSpPr>
          <p:spPr>
            <a:xfrm>
              <a:off x="101125" y="14344"/>
              <a:ext cx="384282" cy="532065"/>
            </a:xfrm>
            <a:prstGeom prst="rect">
              <a:avLst/>
            </a:prstGeom>
          </p:spPr>
          <p:txBody>
            <a:bodyPr lIns="0" tIns="0" rIns="0" bIns="0" rtlCol="0" anchor="t">
              <a:spAutoFit/>
            </a:bodyPr>
            <a:lstStyle/>
            <a:p>
              <a:pPr marL="0" lvl="0" indent="0" algn="ctr">
                <a:lnSpc>
                  <a:spcPts val="3356"/>
                </a:lnSpc>
                <a:spcBef>
                  <a:spcPct val="0"/>
                </a:spcBef>
              </a:pPr>
              <a:r>
                <a:rPr lang="en-US" sz="2397">
                  <a:solidFill>
                    <a:srgbClr val="FFFFFF"/>
                  </a:solidFill>
                  <a:latin typeface="Muli Bold Bold"/>
                </a:rPr>
                <a:t>1</a:t>
              </a:r>
            </a:p>
          </p:txBody>
        </p:sp>
      </p:grpSp>
      <p:grpSp>
        <p:nvGrpSpPr>
          <p:cNvPr id="20" name="Group 20"/>
          <p:cNvGrpSpPr/>
          <p:nvPr/>
        </p:nvGrpSpPr>
        <p:grpSpPr>
          <a:xfrm>
            <a:off x="5754591" y="8719073"/>
            <a:ext cx="456302" cy="456283"/>
            <a:chOff x="0" y="0"/>
            <a:chExt cx="608403" cy="608377"/>
          </a:xfrm>
        </p:grpSpPr>
        <p:grpSp>
          <p:nvGrpSpPr>
            <p:cNvPr id="21" name="Group 21"/>
            <p:cNvGrpSpPr/>
            <p:nvPr/>
          </p:nvGrpSpPr>
          <p:grpSpPr>
            <a:xfrm>
              <a:off x="0" y="0"/>
              <a:ext cx="608403" cy="608377"/>
              <a:chOff x="0" y="0"/>
              <a:chExt cx="6350000" cy="6350000"/>
            </a:xfrm>
          </p:grpSpPr>
          <p:sp>
            <p:nvSpPr>
              <p:cNvPr id="22" name="Freeform 22"/>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7EDAA"/>
              </a:solidFill>
            </p:spPr>
          </p:sp>
        </p:grpSp>
        <p:sp>
          <p:nvSpPr>
            <p:cNvPr id="23" name="TextBox 23"/>
            <p:cNvSpPr txBox="1"/>
            <p:nvPr/>
          </p:nvSpPr>
          <p:spPr>
            <a:xfrm>
              <a:off x="101125" y="14344"/>
              <a:ext cx="384282" cy="532065"/>
            </a:xfrm>
            <a:prstGeom prst="rect">
              <a:avLst/>
            </a:prstGeom>
          </p:spPr>
          <p:txBody>
            <a:bodyPr lIns="0" tIns="0" rIns="0" bIns="0" rtlCol="0" anchor="t">
              <a:spAutoFit/>
            </a:bodyPr>
            <a:lstStyle/>
            <a:p>
              <a:pPr marL="0" lvl="0" indent="0" algn="ctr">
                <a:lnSpc>
                  <a:spcPts val="3356"/>
                </a:lnSpc>
                <a:spcBef>
                  <a:spcPct val="0"/>
                </a:spcBef>
              </a:pPr>
              <a:r>
                <a:rPr lang="en-US" sz="2397">
                  <a:solidFill>
                    <a:srgbClr val="FFFFFF"/>
                  </a:solidFill>
                  <a:latin typeface="Muli Bold Bold"/>
                </a:rPr>
                <a:t>2</a:t>
              </a:r>
            </a:p>
          </p:txBody>
        </p:sp>
      </p:grpSp>
      <p:grpSp>
        <p:nvGrpSpPr>
          <p:cNvPr id="24" name="Group 24"/>
          <p:cNvGrpSpPr/>
          <p:nvPr/>
        </p:nvGrpSpPr>
        <p:grpSpPr>
          <a:xfrm>
            <a:off x="10682158" y="8719073"/>
            <a:ext cx="456302" cy="456283"/>
            <a:chOff x="0" y="0"/>
            <a:chExt cx="608403" cy="608377"/>
          </a:xfrm>
        </p:grpSpPr>
        <p:grpSp>
          <p:nvGrpSpPr>
            <p:cNvPr id="25" name="Group 25"/>
            <p:cNvGrpSpPr/>
            <p:nvPr/>
          </p:nvGrpSpPr>
          <p:grpSpPr>
            <a:xfrm>
              <a:off x="0" y="0"/>
              <a:ext cx="608403" cy="608377"/>
              <a:chOff x="0" y="0"/>
              <a:chExt cx="6350000" cy="6350000"/>
            </a:xfrm>
          </p:grpSpPr>
          <p:sp>
            <p:nvSpPr>
              <p:cNvPr id="26" name="Freeform 26"/>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97EDAA"/>
              </a:solidFill>
            </p:spPr>
          </p:sp>
        </p:grpSp>
        <p:sp>
          <p:nvSpPr>
            <p:cNvPr id="27" name="TextBox 27"/>
            <p:cNvSpPr txBox="1"/>
            <p:nvPr/>
          </p:nvSpPr>
          <p:spPr>
            <a:xfrm>
              <a:off x="101125" y="14344"/>
              <a:ext cx="384282" cy="532065"/>
            </a:xfrm>
            <a:prstGeom prst="rect">
              <a:avLst/>
            </a:prstGeom>
          </p:spPr>
          <p:txBody>
            <a:bodyPr lIns="0" tIns="0" rIns="0" bIns="0" rtlCol="0" anchor="t">
              <a:spAutoFit/>
            </a:bodyPr>
            <a:lstStyle/>
            <a:p>
              <a:pPr marL="0" lvl="0" indent="0" algn="ctr">
                <a:lnSpc>
                  <a:spcPts val="3356"/>
                </a:lnSpc>
                <a:spcBef>
                  <a:spcPct val="0"/>
                </a:spcBef>
              </a:pPr>
              <a:r>
                <a:rPr lang="en-US" sz="2397">
                  <a:solidFill>
                    <a:srgbClr val="FFFFFF"/>
                  </a:solidFill>
                  <a:latin typeface="Muli Bold Bold"/>
                </a:rPr>
                <a:t>3</a:t>
              </a:r>
            </a:p>
          </p:txBody>
        </p:sp>
      </p:grpSp>
      <p:pic>
        <p:nvPicPr>
          <p:cNvPr id="28" name="Picture 28"/>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12973597" y="8629596"/>
            <a:ext cx="1069770" cy="696323"/>
          </a:xfrm>
          <a:prstGeom prst="rect">
            <a:avLst/>
          </a:prstGeom>
        </p:spPr>
      </p:pic>
      <p:pic>
        <p:nvPicPr>
          <p:cNvPr id="29" name="Picture 29"/>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2486468" y="9207471"/>
            <a:ext cx="305811" cy="400467"/>
          </a:xfrm>
          <a:prstGeom prst="rect">
            <a:avLst/>
          </a:prstGeom>
        </p:spPr>
      </p:pic>
      <p:pic>
        <p:nvPicPr>
          <p:cNvPr id="30" name="Picture 30"/>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2792279" y="9386746"/>
            <a:ext cx="301443" cy="400467"/>
          </a:xfrm>
          <a:prstGeom prst="rect">
            <a:avLst/>
          </a:prstGeom>
        </p:spPr>
      </p:pic>
      <p:pic>
        <p:nvPicPr>
          <p:cNvPr id="31" name="Picture 31"/>
          <p:cNvPicPr>
            <a:picLocks noChangeAspect="1"/>
          </p:cNvPicPr>
          <p:nvPr/>
        </p:nvPicPr>
        <p:blipFill>
          <a:blip r:embed="rId22">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13308302" y="9607938"/>
            <a:ext cx="1265404" cy="253081"/>
          </a:xfrm>
          <a:prstGeom prst="rect">
            <a:avLst/>
          </a:prstGeom>
        </p:spPr>
      </p:pic>
      <p:grpSp>
        <p:nvGrpSpPr>
          <p:cNvPr id="32" name="Group 32"/>
          <p:cNvGrpSpPr/>
          <p:nvPr/>
        </p:nvGrpSpPr>
        <p:grpSpPr>
          <a:xfrm>
            <a:off x="2336381" y="8549502"/>
            <a:ext cx="596777" cy="607472"/>
            <a:chOff x="0" y="0"/>
            <a:chExt cx="795702" cy="809963"/>
          </a:xfrm>
        </p:grpSpPr>
        <p:grpSp>
          <p:nvGrpSpPr>
            <p:cNvPr id="33" name="Group 33"/>
            <p:cNvGrpSpPr/>
            <p:nvPr/>
          </p:nvGrpSpPr>
          <p:grpSpPr>
            <a:xfrm>
              <a:off x="0" y="0"/>
              <a:ext cx="795702" cy="809963"/>
              <a:chOff x="0" y="0"/>
              <a:chExt cx="3472180" cy="3534410"/>
            </a:xfrm>
          </p:grpSpPr>
          <p:sp>
            <p:nvSpPr>
              <p:cNvPr id="34" name="Freeform 34"/>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FFF6BB"/>
              </a:solidFill>
            </p:spPr>
          </p:sp>
          <p:sp>
            <p:nvSpPr>
              <p:cNvPr id="35" name="Freeform 35"/>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FFB001"/>
              </a:solidFill>
            </p:spPr>
          </p:sp>
        </p:grpSp>
        <p:sp>
          <p:nvSpPr>
            <p:cNvPr id="36" name="TextBox 36"/>
            <p:cNvSpPr txBox="1"/>
            <p:nvPr/>
          </p:nvSpPr>
          <p:spPr>
            <a:xfrm>
              <a:off x="115303" y="323218"/>
              <a:ext cx="565096" cy="249251"/>
            </a:xfrm>
            <a:prstGeom prst="rect">
              <a:avLst/>
            </a:prstGeom>
          </p:spPr>
          <p:txBody>
            <a:bodyPr lIns="0" tIns="0" rIns="0" bIns="0" rtlCol="0" anchor="t">
              <a:spAutoFit/>
            </a:bodyPr>
            <a:lstStyle/>
            <a:p>
              <a:pPr algn="ctr">
                <a:lnSpc>
                  <a:spcPts val="612"/>
                </a:lnSpc>
              </a:pPr>
              <a:r>
                <a:rPr lang="en-US" sz="765">
                  <a:solidFill>
                    <a:srgbClr val="000000"/>
                  </a:solidFill>
                  <a:latin typeface="Shuneet Square Book Bold"/>
                </a:rPr>
                <a:t>Add your thought here</a:t>
              </a:r>
            </a:p>
          </p:txBody>
        </p:sp>
      </p:grpSp>
      <p:grpSp>
        <p:nvGrpSpPr>
          <p:cNvPr id="37" name="Group 37"/>
          <p:cNvGrpSpPr/>
          <p:nvPr/>
        </p:nvGrpSpPr>
        <p:grpSpPr>
          <a:xfrm>
            <a:off x="3055187" y="8605093"/>
            <a:ext cx="607472" cy="602378"/>
            <a:chOff x="0" y="0"/>
            <a:chExt cx="809963" cy="803170"/>
          </a:xfrm>
        </p:grpSpPr>
        <p:grpSp>
          <p:nvGrpSpPr>
            <p:cNvPr id="38" name="Group 38"/>
            <p:cNvGrpSpPr/>
            <p:nvPr/>
          </p:nvGrpSpPr>
          <p:grpSpPr>
            <a:xfrm>
              <a:off x="0" y="0"/>
              <a:ext cx="809963" cy="803170"/>
              <a:chOff x="0" y="0"/>
              <a:chExt cx="3180080" cy="3153410"/>
            </a:xfrm>
          </p:grpSpPr>
          <p:sp>
            <p:nvSpPr>
              <p:cNvPr id="39" name="Freeform 39"/>
              <p:cNvSpPr/>
              <p:nvPr/>
            </p:nvSpPr>
            <p:spPr>
              <a:xfrm>
                <a:off x="0" y="218440"/>
                <a:ext cx="3178810" cy="2934970"/>
              </a:xfrm>
              <a:custGeom>
                <a:avLst/>
                <a:gdLst/>
                <a:ahLst/>
                <a:cxnLst/>
                <a:rect l="l" t="t" r="r" b="b"/>
                <a:pathLst>
                  <a:path w="3178810" h="2934970">
                    <a:moveTo>
                      <a:pt x="0" y="16510"/>
                    </a:moveTo>
                    <a:cubicBezTo>
                      <a:pt x="0" y="16510"/>
                      <a:pt x="2540" y="345440"/>
                      <a:pt x="2540" y="754380"/>
                    </a:cubicBezTo>
                    <a:cubicBezTo>
                      <a:pt x="2540" y="1163320"/>
                      <a:pt x="7620" y="1753870"/>
                      <a:pt x="7620" y="2014220"/>
                    </a:cubicBezTo>
                    <a:cubicBezTo>
                      <a:pt x="7620" y="2208530"/>
                      <a:pt x="16510" y="2607310"/>
                      <a:pt x="21590" y="2799080"/>
                    </a:cubicBezTo>
                    <a:lnTo>
                      <a:pt x="130810" y="2913380"/>
                    </a:lnTo>
                    <a:cubicBezTo>
                      <a:pt x="275590" y="2921000"/>
                      <a:pt x="543560" y="2934970"/>
                      <a:pt x="793750" y="2934970"/>
                    </a:cubicBezTo>
                    <a:lnTo>
                      <a:pt x="3178810" y="2934970"/>
                    </a:lnTo>
                    <a:lnTo>
                      <a:pt x="3178810" y="698500"/>
                    </a:lnTo>
                    <a:cubicBezTo>
                      <a:pt x="3178810" y="323850"/>
                      <a:pt x="3169920" y="46990"/>
                      <a:pt x="3169920" y="46990"/>
                    </a:cubicBezTo>
                    <a:cubicBezTo>
                      <a:pt x="3014980" y="26670"/>
                      <a:pt x="2858770" y="16510"/>
                      <a:pt x="2701290" y="17780"/>
                    </a:cubicBezTo>
                    <a:cubicBezTo>
                      <a:pt x="2428240" y="17780"/>
                      <a:pt x="944880" y="22860"/>
                      <a:pt x="694690" y="13970"/>
                    </a:cubicBezTo>
                    <a:cubicBezTo>
                      <a:pt x="360680" y="0"/>
                      <a:pt x="0" y="16510"/>
                      <a:pt x="0" y="16510"/>
                    </a:cubicBezTo>
                    <a:close/>
                  </a:path>
                </a:pathLst>
              </a:custGeom>
              <a:solidFill>
                <a:srgbClr val="97EDAA"/>
              </a:solidFill>
            </p:spPr>
          </p:sp>
          <p:sp>
            <p:nvSpPr>
              <p:cNvPr id="40" name="Freeform 40"/>
              <p:cNvSpPr/>
              <p:nvPr/>
            </p:nvSpPr>
            <p:spPr>
              <a:xfrm>
                <a:off x="21590" y="0"/>
                <a:ext cx="2689860" cy="3133090"/>
              </a:xfrm>
              <a:custGeom>
                <a:avLst/>
                <a:gdLst/>
                <a:ahLst/>
                <a:cxnLst/>
                <a:rect l="l" t="t" r="r" b="b"/>
                <a:pathLst>
                  <a:path w="2689860" h="3133090">
                    <a:moveTo>
                      <a:pt x="0" y="3018790"/>
                    </a:moveTo>
                    <a:lnTo>
                      <a:pt x="109220" y="3133090"/>
                    </a:lnTo>
                    <a:lnTo>
                      <a:pt x="123190" y="2999740"/>
                    </a:lnTo>
                    <a:lnTo>
                      <a:pt x="0" y="3018790"/>
                    </a:lnTo>
                    <a:close/>
                    <a:moveTo>
                      <a:pt x="1490980" y="106680"/>
                    </a:moveTo>
                    <a:cubicBezTo>
                      <a:pt x="1490980" y="106680"/>
                      <a:pt x="1908810" y="64770"/>
                      <a:pt x="2045970" y="55880"/>
                    </a:cubicBezTo>
                    <a:cubicBezTo>
                      <a:pt x="2183130" y="46990"/>
                      <a:pt x="2663190" y="0"/>
                      <a:pt x="2663190" y="0"/>
                    </a:cubicBezTo>
                    <a:cubicBezTo>
                      <a:pt x="2656840" y="41910"/>
                      <a:pt x="2655570" y="86360"/>
                      <a:pt x="2660650" y="128270"/>
                    </a:cubicBezTo>
                    <a:cubicBezTo>
                      <a:pt x="2667000" y="167640"/>
                      <a:pt x="2669540" y="208280"/>
                      <a:pt x="2668270" y="248920"/>
                    </a:cubicBezTo>
                    <a:lnTo>
                      <a:pt x="2689860" y="318770"/>
                    </a:lnTo>
                    <a:lnTo>
                      <a:pt x="2679700" y="419100"/>
                    </a:lnTo>
                    <a:cubicBezTo>
                      <a:pt x="2679700" y="419100"/>
                      <a:pt x="1929130" y="454660"/>
                      <a:pt x="1791970" y="471170"/>
                    </a:cubicBezTo>
                    <a:cubicBezTo>
                      <a:pt x="1654810" y="487680"/>
                      <a:pt x="1450340" y="486410"/>
                      <a:pt x="1450340" y="486410"/>
                    </a:cubicBezTo>
                    <a:cubicBezTo>
                      <a:pt x="1450340" y="486410"/>
                      <a:pt x="1442720" y="365760"/>
                      <a:pt x="1455420" y="322580"/>
                    </a:cubicBezTo>
                    <a:cubicBezTo>
                      <a:pt x="1465580" y="288290"/>
                      <a:pt x="1469390" y="251460"/>
                      <a:pt x="1464310" y="214630"/>
                    </a:cubicBezTo>
                    <a:cubicBezTo>
                      <a:pt x="1464310" y="186690"/>
                      <a:pt x="1490980" y="106680"/>
                      <a:pt x="1490980" y="106680"/>
                    </a:cubicBezTo>
                    <a:close/>
                  </a:path>
                </a:pathLst>
              </a:custGeom>
              <a:solidFill>
                <a:srgbClr val="43C466"/>
              </a:solidFill>
            </p:spPr>
          </p:sp>
        </p:grpSp>
        <p:sp>
          <p:nvSpPr>
            <p:cNvPr id="41" name="TextBox 41"/>
            <p:cNvSpPr txBox="1"/>
            <p:nvPr/>
          </p:nvSpPr>
          <p:spPr>
            <a:xfrm>
              <a:off x="122434" y="323636"/>
              <a:ext cx="565096" cy="249251"/>
            </a:xfrm>
            <a:prstGeom prst="rect">
              <a:avLst/>
            </a:prstGeom>
          </p:spPr>
          <p:txBody>
            <a:bodyPr lIns="0" tIns="0" rIns="0" bIns="0" rtlCol="0" anchor="t">
              <a:spAutoFit/>
            </a:bodyPr>
            <a:lstStyle/>
            <a:p>
              <a:pPr algn="ctr">
                <a:lnSpc>
                  <a:spcPts val="612"/>
                </a:lnSpc>
              </a:pPr>
              <a:r>
                <a:rPr lang="en-US" sz="765">
                  <a:solidFill>
                    <a:srgbClr val="000000"/>
                  </a:solidFill>
                  <a:latin typeface="Shuneet Square Book Bold"/>
                </a:rPr>
                <a:t>Add your thought here</a:t>
              </a:r>
            </a:p>
          </p:txBody>
        </p:sp>
      </p:grpSp>
      <p:grpSp>
        <p:nvGrpSpPr>
          <p:cNvPr id="42" name="Group 42"/>
          <p:cNvGrpSpPr/>
          <p:nvPr/>
        </p:nvGrpSpPr>
        <p:grpSpPr>
          <a:xfrm rot="195173">
            <a:off x="3023513" y="9298882"/>
            <a:ext cx="607472" cy="602378"/>
            <a:chOff x="0" y="0"/>
            <a:chExt cx="809963" cy="803170"/>
          </a:xfrm>
        </p:grpSpPr>
        <p:grpSp>
          <p:nvGrpSpPr>
            <p:cNvPr id="43" name="Group 43"/>
            <p:cNvGrpSpPr/>
            <p:nvPr/>
          </p:nvGrpSpPr>
          <p:grpSpPr>
            <a:xfrm>
              <a:off x="0" y="0"/>
              <a:ext cx="809963" cy="803170"/>
              <a:chOff x="0" y="0"/>
              <a:chExt cx="3180080" cy="3153410"/>
            </a:xfrm>
          </p:grpSpPr>
          <p:sp>
            <p:nvSpPr>
              <p:cNvPr id="44" name="Freeform 44"/>
              <p:cNvSpPr/>
              <p:nvPr/>
            </p:nvSpPr>
            <p:spPr>
              <a:xfrm>
                <a:off x="0" y="218440"/>
                <a:ext cx="3178810" cy="2934970"/>
              </a:xfrm>
              <a:custGeom>
                <a:avLst/>
                <a:gdLst/>
                <a:ahLst/>
                <a:cxnLst/>
                <a:rect l="l" t="t" r="r" b="b"/>
                <a:pathLst>
                  <a:path w="3178810" h="2934970">
                    <a:moveTo>
                      <a:pt x="0" y="16510"/>
                    </a:moveTo>
                    <a:cubicBezTo>
                      <a:pt x="0" y="16510"/>
                      <a:pt x="2540" y="345440"/>
                      <a:pt x="2540" y="754380"/>
                    </a:cubicBezTo>
                    <a:cubicBezTo>
                      <a:pt x="2540" y="1163320"/>
                      <a:pt x="7620" y="1753870"/>
                      <a:pt x="7620" y="2014220"/>
                    </a:cubicBezTo>
                    <a:cubicBezTo>
                      <a:pt x="7620" y="2208530"/>
                      <a:pt x="16510" y="2607310"/>
                      <a:pt x="21590" y="2799080"/>
                    </a:cubicBezTo>
                    <a:lnTo>
                      <a:pt x="130810" y="2913380"/>
                    </a:lnTo>
                    <a:cubicBezTo>
                      <a:pt x="275590" y="2921000"/>
                      <a:pt x="543560" y="2934970"/>
                      <a:pt x="793750" y="2934970"/>
                    </a:cubicBezTo>
                    <a:lnTo>
                      <a:pt x="3178810" y="2934970"/>
                    </a:lnTo>
                    <a:lnTo>
                      <a:pt x="3178810" y="698500"/>
                    </a:lnTo>
                    <a:cubicBezTo>
                      <a:pt x="3178810" y="323850"/>
                      <a:pt x="3169920" y="46990"/>
                      <a:pt x="3169920" y="46990"/>
                    </a:cubicBezTo>
                    <a:cubicBezTo>
                      <a:pt x="3014980" y="26670"/>
                      <a:pt x="2858770" y="16510"/>
                      <a:pt x="2701290" y="17780"/>
                    </a:cubicBezTo>
                    <a:cubicBezTo>
                      <a:pt x="2428240" y="17780"/>
                      <a:pt x="944880" y="22860"/>
                      <a:pt x="694690" y="13970"/>
                    </a:cubicBezTo>
                    <a:cubicBezTo>
                      <a:pt x="360680" y="0"/>
                      <a:pt x="0" y="16510"/>
                      <a:pt x="0" y="16510"/>
                    </a:cubicBezTo>
                    <a:close/>
                  </a:path>
                </a:pathLst>
              </a:custGeom>
              <a:solidFill>
                <a:srgbClr val="A9DAFF"/>
              </a:solidFill>
            </p:spPr>
          </p:sp>
          <p:sp>
            <p:nvSpPr>
              <p:cNvPr id="45" name="Freeform 45"/>
              <p:cNvSpPr/>
              <p:nvPr/>
            </p:nvSpPr>
            <p:spPr>
              <a:xfrm>
                <a:off x="21590" y="0"/>
                <a:ext cx="2689860" cy="3133090"/>
              </a:xfrm>
              <a:custGeom>
                <a:avLst/>
                <a:gdLst/>
                <a:ahLst/>
                <a:cxnLst/>
                <a:rect l="l" t="t" r="r" b="b"/>
                <a:pathLst>
                  <a:path w="2689860" h="3133090">
                    <a:moveTo>
                      <a:pt x="0" y="3018790"/>
                    </a:moveTo>
                    <a:lnTo>
                      <a:pt x="109220" y="3133090"/>
                    </a:lnTo>
                    <a:lnTo>
                      <a:pt x="123190" y="2999740"/>
                    </a:lnTo>
                    <a:lnTo>
                      <a:pt x="0" y="3018790"/>
                    </a:lnTo>
                    <a:close/>
                    <a:moveTo>
                      <a:pt x="1490980" y="106680"/>
                    </a:moveTo>
                    <a:cubicBezTo>
                      <a:pt x="1490980" y="106680"/>
                      <a:pt x="1908810" y="64770"/>
                      <a:pt x="2045970" y="55880"/>
                    </a:cubicBezTo>
                    <a:cubicBezTo>
                      <a:pt x="2183130" y="46990"/>
                      <a:pt x="2663190" y="0"/>
                      <a:pt x="2663190" y="0"/>
                    </a:cubicBezTo>
                    <a:cubicBezTo>
                      <a:pt x="2656840" y="41910"/>
                      <a:pt x="2655570" y="86360"/>
                      <a:pt x="2660650" y="128270"/>
                    </a:cubicBezTo>
                    <a:cubicBezTo>
                      <a:pt x="2667000" y="167640"/>
                      <a:pt x="2669540" y="208280"/>
                      <a:pt x="2668270" y="248920"/>
                    </a:cubicBezTo>
                    <a:lnTo>
                      <a:pt x="2689860" y="318770"/>
                    </a:lnTo>
                    <a:lnTo>
                      <a:pt x="2679700" y="419100"/>
                    </a:lnTo>
                    <a:cubicBezTo>
                      <a:pt x="2679700" y="419100"/>
                      <a:pt x="1929130" y="454660"/>
                      <a:pt x="1791970" y="471170"/>
                    </a:cubicBezTo>
                    <a:cubicBezTo>
                      <a:pt x="1654810" y="487680"/>
                      <a:pt x="1450340" y="486410"/>
                      <a:pt x="1450340" y="486410"/>
                    </a:cubicBezTo>
                    <a:cubicBezTo>
                      <a:pt x="1450340" y="486410"/>
                      <a:pt x="1442720" y="365760"/>
                      <a:pt x="1455420" y="322580"/>
                    </a:cubicBezTo>
                    <a:cubicBezTo>
                      <a:pt x="1465580" y="288290"/>
                      <a:pt x="1469390" y="251460"/>
                      <a:pt x="1464310" y="214630"/>
                    </a:cubicBezTo>
                    <a:cubicBezTo>
                      <a:pt x="1464310" y="186690"/>
                      <a:pt x="1490980" y="106680"/>
                      <a:pt x="1490980" y="106680"/>
                    </a:cubicBezTo>
                    <a:close/>
                  </a:path>
                </a:pathLst>
              </a:custGeom>
              <a:solidFill>
                <a:srgbClr val="FFA2AD"/>
              </a:solidFill>
            </p:spPr>
          </p:sp>
        </p:grpSp>
        <p:sp>
          <p:nvSpPr>
            <p:cNvPr id="46" name="TextBox 46"/>
            <p:cNvSpPr txBox="1"/>
            <p:nvPr/>
          </p:nvSpPr>
          <p:spPr>
            <a:xfrm>
              <a:off x="122434" y="323636"/>
              <a:ext cx="565096" cy="249251"/>
            </a:xfrm>
            <a:prstGeom prst="rect">
              <a:avLst/>
            </a:prstGeom>
          </p:spPr>
          <p:txBody>
            <a:bodyPr lIns="0" tIns="0" rIns="0" bIns="0" rtlCol="0" anchor="t">
              <a:spAutoFit/>
            </a:bodyPr>
            <a:lstStyle/>
            <a:p>
              <a:pPr algn="ctr">
                <a:lnSpc>
                  <a:spcPts val="612"/>
                </a:lnSpc>
              </a:pPr>
              <a:r>
                <a:rPr lang="en-US" sz="765">
                  <a:solidFill>
                    <a:srgbClr val="000000"/>
                  </a:solidFill>
                  <a:latin typeface="Shuneet Square Book Bold"/>
                </a:rPr>
                <a:t>Add your thought here</a:t>
              </a:r>
            </a:p>
          </p:txBody>
        </p:sp>
      </p:grpSp>
      <p:grpSp>
        <p:nvGrpSpPr>
          <p:cNvPr id="47" name="Group 47"/>
          <p:cNvGrpSpPr/>
          <p:nvPr/>
        </p:nvGrpSpPr>
        <p:grpSpPr>
          <a:xfrm>
            <a:off x="3784689" y="8556364"/>
            <a:ext cx="596777" cy="607472"/>
            <a:chOff x="0" y="0"/>
            <a:chExt cx="795702" cy="809963"/>
          </a:xfrm>
        </p:grpSpPr>
        <p:grpSp>
          <p:nvGrpSpPr>
            <p:cNvPr id="48" name="Group 48"/>
            <p:cNvGrpSpPr/>
            <p:nvPr/>
          </p:nvGrpSpPr>
          <p:grpSpPr>
            <a:xfrm>
              <a:off x="0" y="0"/>
              <a:ext cx="795702" cy="809963"/>
              <a:chOff x="0" y="0"/>
              <a:chExt cx="3472180" cy="3534410"/>
            </a:xfrm>
          </p:grpSpPr>
          <p:sp>
            <p:nvSpPr>
              <p:cNvPr id="49" name="Freeform 49"/>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D2D5FF"/>
              </a:solidFill>
            </p:spPr>
          </p:sp>
          <p:sp>
            <p:nvSpPr>
              <p:cNvPr id="50" name="Freeform 50"/>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541FC4"/>
              </a:solidFill>
            </p:spPr>
          </p:sp>
        </p:grpSp>
        <p:sp>
          <p:nvSpPr>
            <p:cNvPr id="51" name="TextBox 51"/>
            <p:cNvSpPr txBox="1"/>
            <p:nvPr/>
          </p:nvSpPr>
          <p:spPr>
            <a:xfrm>
              <a:off x="115303" y="323218"/>
              <a:ext cx="565096" cy="249251"/>
            </a:xfrm>
            <a:prstGeom prst="rect">
              <a:avLst/>
            </a:prstGeom>
          </p:spPr>
          <p:txBody>
            <a:bodyPr lIns="0" tIns="0" rIns="0" bIns="0" rtlCol="0" anchor="t">
              <a:spAutoFit/>
            </a:bodyPr>
            <a:lstStyle/>
            <a:p>
              <a:pPr algn="ctr">
                <a:lnSpc>
                  <a:spcPts val="612"/>
                </a:lnSpc>
              </a:pPr>
              <a:r>
                <a:rPr lang="en-US" sz="765">
                  <a:solidFill>
                    <a:srgbClr val="000000"/>
                  </a:solidFill>
                  <a:latin typeface="Shuneet Square Book Bold"/>
                </a:rPr>
                <a:t>Add your thought here</a:t>
              </a:r>
            </a:p>
          </p:txBody>
        </p:sp>
      </p:grpSp>
      <p:grpSp>
        <p:nvGrpSpPr>
          <p:cNvPr id="52" name="Group 52"/>
          <p:cNvGrpSpPr/>
          <p:nvPr/>
        </p:nvGrpSpPr>
        <p:grpSpPr>
          <a:xfrm>
            <a:off x="2336381" y="9241983"/>
            <a:ext cx="596777" cy="607472"/>
            <a:chOff x="0" y="0"/>
            <a:chExt cx="795702" cy="809963"/>
          </a:xfrm>
        </p:grpSpPr>
        <p:grpSp>
          <p:nvGrpSpPr>
            <p:cNvPr id="53" name="Group 53"/>
            <p:cNvGrpSpPr/>
            <p:nvPr/>
          </p:nvGrpSpPr>
          <p:grpSpPr>
            <a:xfrm>
              <a:off x="0" y="0"/>
              <a:ext cx="795702" cy="809963"/>
              <a:chOff x="0" y="0"/>
              <a:chExt cx="3472180" cy="3534410"/>
            </a:xfrm>
          </p:grpSpPr>
          <p:sp>
            <p:nvSpPr>
              <p:cNvPr id="54" name="Freeform 54"/>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FFA2AD"/>
              </a:solidFill>
            </p:spPr>
          </p:sp>
          <p:sp>
            <p:nvSpPr>
              <p:cNvPr id="55" name="Freeform 55"/>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FFDC5D"/>
              </a:solidFill>
            </p:spPr>
          </p:sp>
        </p:grpSp>
        <p:sp>
          <p:nvSpPr>
            <p:cNvPr id="56" name="TextBox 56"/>
            <p:cNvSpPr txBox="1"/>
            <p:nvPr/>
          </p:nvSpPr>
          <p:spPr>
            <a:xfrm>
              <a:off x="115303" y="323218"/>
              <a:ext cx="565096" cy="249251"/>
            </a:xfrm>
            <a:prstGeom prst="rect">
              <a:avLst/>
            </a:prstGeom>
          </p:spPr>
          <p:txBody>
            <a:bodyPr lIns="0" tIns="0" rIns="0" bIns="0" rtlCol="0" anchor="t">
              <a:spAutoFit/>
            </a:bodyPr>
            <a:lstStyle/>
            <a:p>
              <a:pPr algn="ctr">
                <a:lnSpc>
                  <a:spcPts val="612"/>
                </a:lnSpc>
              </a:pPr>
              <a:r>
                <a:rPr lang="en-US" sz="765">
                  <a:solidFill>
                    <a:srgbClr val="000000"/>
                  </a:solidFill>
                  <a:latin typeface="Shuneet Square Book Bold"/>
                </a:rPr>
                <a:t>Add your thought here</a:t>
              </a:r>
            </a:p>
          </p:txBody>
        </p:sp>
      </p:grpSp>
      <p:grpSp>
        <p:nvGrpSpPr>
          <p:cNvPr id="57" name="Group 57"/>
          <p:cNvGrpSpPr/>
          <p:nvPr/>
        </p:nvGrpSpPr>
        <p:grpSpPr>
          <a:xfrm rot="-177626">
            <a:off x="3756114" y="9304202"/>
            <a:ext cx="596777" cy="607472"/>
            <a:chOff x="0" y="0"/>
            <a:chExt cx="795702" cy="809963"/>
          </a:xfrm>
        </p:grpSpPr>
        <p:grpSp>
          <p:nvGrpSpPr>
            <p:cNvPr id="58" name="Group 58"/>
            <p:cNvGrpSpPr/>
            <p:nvPr/>
          </p:nvGrpSpPr>
          <p:grpSpPr>
            <a:xfrm>
              <a:off x="0" y="0"/>
              <a:ext cx="795702" cy="809963"/>
              <a:chOff x="0" y="0"/>
              <a:chExt cx="3472180" cy="3534410"/>
            </a:xfrm>
          </p:grpSpPr>
          <p:sp>
            <p:nvSpPr>
              <p:cNvPr id="59" name="Freeform 59"/>
              <p:cNvSpPr/>
              <p:nvPr/>
            </p:nvSpPr>
            <p:spPr>
              <a:xfrm>
                <a:off x="15240" y="248920"/>
                <a:ext cx="3444240" cy="3263900"/>
              </a:xfrm>
              <a:custGeom>
                <a:avLst/>
                <a:gdLst/>
                <a:ahLst/>
                <a:cxnLst/>
                <a:rect l="l" t="t" r="r" b="b"/>
                <a:pathLst>
                  <a:path w="3444240" h="3263900">
                    <a:moveTo>
                      <a:pt x="3441700" y="645160"/>
                    </a:moveTo>
                    <a:cubicBezTo>
                      <a:pt x="3444240" y="488950"/>
                      <a:pt x="3422650" y="30480"/>
                      <a:pt x="3422650" y="30480"/>
                    </a:cubicBezTo>
                    <a:cubicBezTo>
                      <a:pt x="3422650" y="30480"/>
                      <a:pt x="3037840" y="40640"/>
                      <a:pt x="2684780" y="40640"/>
                    </a:cubicBezTo>
                    <a:cubicBezTo>
                      <a:pt x="2653030" y="40640"/>
                      <a:pt x="2401570" y="40640"/>
                      <a:pt x="2341880" y="40640"/>
                    </a:cubicBezTo>
                    <a:cubicBezTo>
                      <a:pt x="1906270" y="40640"/>
                      <a:pt x="1042670" y="38100"/>
                      <a:pt x="795020" y="33020"/>
                    </a:cubicBezTo>
                    <a:cubicBezTo>
                      <a:pt x="482600" y="20320"/>
                      <a:pt x="11430" y="0"/>
                      <a:pt x="10160" y="29210"/>
                    </a:cubicBezTo>
                    <a:cubicBezTo>
                      <a:pt x="8890" y="58420"/>
                      <a:pt x="21590" y="440690"/>
                      <a:pt x="21590" y="440690"/>
                    </a:cubicBezTo>
                    <a:cubicBezTo>
                      <a:pt x="21590" y="440690"/>
                      <a:pt x="21590" y="2415540"/>
                      <a:pt x="21590" y="2607310"/>
                    </a:cubicBezTo>
                    <a:cubicBezTo>
                      <a:pt x="6350" y="2852420"/>
                      <a:pt x="0" y="3225800"/>
                      <a:pt x="0" y="3225800"/>
                    </a:cubicBezTo>
                    <a:cubicBezTo>
                      <a:pt x="204470" y="3256280"/>
                      <a:pt x="450850" y="3263900"/>
                      <a:pt x="657860" y="3261360"/>
                    </a:cubicBezTo>
                    <a:cubicBezTo>
                      <a:pt x="891540" y="3261360"/>
                      <a:pt x="2616200" y="3261360"/>
                      <a:pt x="2616200" y="3261360"/>
                    </a:cubicBezTo>
                    <a:lnTo>
                      <a:pt x="3402330" y="3247390"/>
                    </a:lnTo>
                    <a:cubicBezTo>
                      <a:pt x="3402330" y="3247390"/>
                      <a:pt x="3441700" y="2545080"/>
                      <a:pt x="3441700" y="2419350"/>
                    </a:cubicBezTo>
                    <a:cubicBezTo>
                      <a:pt x="3441700" y="2245360"/>
                      <a:pt x="3439160" y="803910"/>
                      <a:pt x="3441700" y="645160"/>
                    </a:cubicBezTo>
                    <a:close/>
                  </a:path>
                </a:pathLst>
              </a:custGeom>
              <a:solidFill>
                <a:srgbClr val="FFDC5D"/>
              </a:solidFill>
            </p:spPr>
          </p:sp>
          <p:sp>
            <p:nvSpPr>
              <p:cNvPr id="60" name="Freeform 60"/>
              <p:cNvSpPr/>
              <p:nvPr/>
            </p:nvSpPr>
            <p:spPr>
              <a:xfrm>
                <a:off x="469900" y="10160"/>
                <a:ext cx="1583690" cy="554990"/>
              </a:xfrm>
              <a:custGeom>
                <a:avLst/>
                <a:gdLst/>
                <a:ahLst/>
                <a:cxnLst/>
                <a:rect l="l" t="t" r="r" b="b"/>
                <a:pathLst>
                  <a:path w="1583690" h="554990">
                    <a:moveTo>
                      <a:pt x="27940" y="0"/>
                    </a:moveTo>
                    <a:cubicBezTo>
                      <a:pt x="27940" y="0"/>
                      <a:pt x="990600" y="95250"/>
                      <a:pt x="1109980" y="97790"/>
                    </a:cubicBezTo>
                    <a:lnTo>
                      <a:pt x="1558290" y="106680"/>
                    </a:lnTo>
                    <a:lnTo>
                      <a:pt x="1557020" y="199390"/>
                    </a:lnTo>
                    <a:cubicBezTo>
                      <a:pt x="1557020" y="199390"/>
                      <a:pt x="1583690" y="342900"/>
                      <a:pt x="1582420" y="402590"/>
                    </a:cubicBezTo>
                    <a:lnTo>
                      <a:pt x="1579880" y="554990"/>
                    </a:lnTo>
                    <a:cubicBezTo>
                      <a:pt x="1579880" y="554990"/>
                      <a:pt x="975360" y="504190"/>
                      <a:pt x="825500" y="497840"/>
                    </a:cubicBezTo>
                    <a:cubicBezTo>
                      <a:pt x="511810" y="482600"/>
                      <a:pt x="11430" y="414020"/>
                      <a:pt x="11430" y="414020"/>
                    </a:cubicBezTo>
                    <a:lnTo>
                      <a:pt x="0" y="261620"/>
                    </a:lnTo>
                    <a:lnTo>
                      <a:pt x="48260" y="135890"/>
                    </a:lnTo>
                    <a:lnTo>
                      <a:pt x="27940" y="0"/>
                    </a:lnTo>
                    <a:close/>
                  </a:path>
                </a:pathLst>
              </a:custGeom>
              <a:solidFill>
                <a:srgbClr val="9F8BFF"/>
              </a:solidFill>
            </p:spPr>
          </p:sp>
        </p:grpSp>
        <p:sp>
          <p:nvSpPr>
            <p:cNvPr id="61" name="TextBox 61"/>
            <p:cNvSpPr txBox="1"/>
            <p:nvPr/>
          </p:nvSpPr>
          <p:spPr>
            <a:xfrm>
              <a:off x="115303" y="323218"/>
              <a:ext cx="565096" cy="249251"/>
            </a:xfrm>
            <a:prstGeom prst="rect">
              <a:avLst/>
            </a:prstGeom>
          </p:spPr>
          <p:txBody>
            <a:bodyPr lIns="0" tIns="0" rIns="0" bIns="0" rtlCol="0" anchor="t">
              <a:spAutoFit/>
            </a:bodyPr>
            <a:lstStyle/>
            <a:p>
              <a:pPr algn="ctr">
                <a:lnSpc>
                  <a:spcPts val="612"/>
                </a:lnSpc>
              </a:pPr>
              <a:r>
                <a:rPr lang="en-US" sz="765">
                  <a:solidFill>
                    <a:srgbClr val="000000"/>
                  </a:solidFill>
                  <a:latin typeface="Shuneet Square Book Bold"/>
                </a:rPr>
                <a:t>Add your thought here</a:t>
              </a:r>
            </a:p>
          </p:txBody>
        </p:sp>
      </p:grpSp>
      <p:pic>
        <p:nvPicPr>
          <p:cNvPr id="62" name="Picture 62"/>
          <p:cNvPicPr>
            <a:picLocks noChangeAspect="1"/>
          </p:cNvPicPr>
          <p:nvPr/>
        </p:nvPicPr>
        <p:blipFill>
          <a:blip r:embed="rId24"/>
          <a:srcRect/>
          <a:stretch>
            <a:fillRect/>
          </a:stretch>
        </p:blipFill>
        <p:spPr>
          <a:xfrm>
            <a:off x="263033" y="2865807"/>
            <a:ext cx="6191780" cy="4258428"/>
          </a:xfrm>
          <a:prstGeom prst="rect">
            <a:avLst/>
          </a:prstGeom>
        </p:spPr>
      </p:pic>
      <p:pic>
        <p:nvPicPr>
          <p:cNvPr id="63" name="Picture 63"/>
          <p:cNvPicPr>
            <a:picLocks noChangeAspect="1"/>
          </p:cNvPicPr>
          <p:nvPr/>
        </p:nvPicPr>
        <p:blipFill>
          <a:blip r:embed="rId25"/>
          <a:srcRect/>
          <a:stretch>
            <a:fillRect/>
          </a:stretch>
        </p:blipFill>
        <p:spPr>
          <a:xfrm>
            <a:off x="6922746" y="2865807"/>
            <a:ext cx="4614534" cy="4258428"/>
          </a:xfrm>
          <a:prstGeom prst="rect">
            <a:avLst/>
          </a:prstGeom>
        </p:spPr>
      </p:pic>
      <p:pic>
        <p:nvPicPr>
          <p:cNvPr id="64" name="Picture 64"/>
          <p:cNvPicPr>
            <a:picLocks noChangeAspect="1"/>
          </p:cNvPicPr>
          <p:nvPr/>
        </p:nvPicPr>
        <p:blipFill>
          <a:blip r:embed="rId26"/>
          <a:srcRect/>
          <a:stretch>
            <a:fillRect/>
          </a:stretch>
        </p:blipFill>
        <p:spPr>
          <a:xfrm>
            <a:off x="12973597" y="2690028"/>
            <a:ext cx="5257764" cy="4329923"/>
          </a:xfrm>
          <a:prstGeom prst="rect">
            <a:avLst/>
          </a:prstGeom>
        </p:spPr>
      </p:pic>
      <p:sp>
        <p:nvSpPr>
          <p:cNvPr id="65" name="TextBox 65"/>
          <p:cNvSpPr txBox="1"/>
          <p:nvPr/>
        </p:nvSpPr>
        <p:spPr>
          <a:xfrm>
            <a:off x="2177686" y="1715134"/>
            <a:ext cx="3126278" cy="340726"/>
          </a:xfrm>
          <a:prstGeom prst="rect">
            <a:avLst/>
          </a:prstGeom>
        </p:spPr>
        <p:txBody>
          <a:bodyPr lIns="0" tIns="0" rIns="0" bIns="0" rtlCol="0" anchor="t">
            <a:spAutoFit/>
          </a:bodyPr>
          <a:lstStyle/>
          <a:p>
            <a:pPr marL="0" lvl="0" indent="0" algn="ctr">
              <a:lnSpc>
                <a:spcPts val="2744"/>
              </a:lnSpc>
              <a:spcBef>
                <a:spcPct val="0"/>
              </a:spcBef>
            </a:pPr>
            <a:r>
              <a:rPr lang="en-US" sz="1960">
                <a:solidFill>
                  <a:srgbClr val="000000"/>
                </a:solidFill>
                <a:latin typeface="Muli Bold Bold"/>
              </a:rPr>
              <a:t>Số cụm tối ưu</a:t>
            </a:r>
          </a:p>
        </p:txBody>
      </p:sp>
      <p:sp>
        <p:nvSpPr>
          <p:cNvPr id="66" name="TextBox 66"/>
          <p:cNvSpPr txBox="1"/>
          <p:nvPr/>
        </p:nvSpPr>
        <p:spPr>
          <a:xfrm>
            <a:off x="7521300" y="1715134"/>
            <a:ext cx="3097703" cy="684081"/>
          </a:xfrm>
          <a:prstGeom prst="rect">
            <a:avLst/>
          </a:prstGeom>
        </p:spPr>
        <p:txBody>
          <a:bodyPr lIns="0" tIns="0" rIns="0" bIns="0" rtlCol="0" anchor="t">
            <a:spAutoFit/>
          </a:bodyPr>
          <a:lstStyle/>
          <a:p>
            <a:pPr marL="0" lvl="0" indent="0" algn="just">
              <a:lnSpc>
                <a:spcPts val="2719"/>
              </a:lnSpc>
              <a:spcBef>
                <a:spcPct val="0"/>
              </a:spcBef>
            </a:pPr>
            <a:r>
              <a:rPr lang="en-US" sz="1942">
                <a:solidFill>
                  <a:srgbClr val="000000"/>
                </a:solidFill>
                <a:latin typeface="Muli Bold Bold"/>
              </a:rPr>
              <a:t>Cụm có mối tương đồng rõ nhất</a:t>
            </a:r>
          </a:p>
        </p:txBody>
      </p:sp>
      <p:sp>
        <p:nvSpPr>
          <p:cNvPr id="67" name="TextBox 67"/>
          <p:cNvSpPr txBox="1"/>
          <p:nvPr/>
        </p:nvSpPr>
        <p:spPr>
          <a:xfrm>
            <a:off x="13508482" y="1690007"/>
            <a:ext cx="3097703" cy="684081"/>
          </a:xfrm>
          <a:prstGeom prst="rect">
            <a:avLst/>
          </a:prstGeom>
        </p:spPr>
        <p:txBody>
          <a:bodyPr lIns="0" tIns="0" rIns="0" bIns="0" rtlCol="0" anchor="t">
            <a:spAutoFit/>
          </a:bodyPr>
          <a:lstStyle/>
          <a:p>
            <a:pPr marL="0" lvl="0" indent="0" algn="just">
              <a:lnSpc>
                <a:spcPts val="2719"/>
              </a:lnSpc>
              <a:spcBef>
                <a:spcPct val="0"/>
              </a:spcBef>
            </a:pPr>
            <a:r>
              <a:rPr lang="en-US" sz="1942">
                <a:solidFill>
                  <a:srgbClr val="000000"/>
                </a:solidFill>
                <a:latin typeface="Muli Bold Bold"/>
              </a:rPr>
              <a:t>Các cụm có mối tương đồng còn lại</a:t>
            </a:r>
          </a:p>
        </p:txBody>
      </p:sp>
      <p:sp>
        <p:nvSpPr>
          <p:cNvPr id="68" name="TextBox 68"/>
          <p:cNvSpPr txBox="1"/>
          <p:nvPr/>
        </p:nvSpPr>
        <p:spPr>
          <a:xfrm>
            <a:off x="5114714" y="9256377"/>
            <a:ext cx="1736056" cy="530349"/>
          </a:xfrm>
          <a:prstGeom prst="rect">
            <a:avLst/>
          </a:prstGeom>
        </p:spPr>
        <p:txBody>
          <a:bodyPr lIns="0" tIns="0" rIns="0" bIns="0" rtlCol="0" anchor="t">
            <a:spAutoFit/>
          </a:bodyPr>
          <a:lstStyle/>
          <a:p>
            <a:pPr marL="0" lvl="0" indent="0" algn="ctr">
              <a:lnSpc>
                <a:spcPts val="1446"/>
              </a:lnSpc>
              <a:spcBef>
                <a:spcPct val="0"/>
              </a:spcBef>
            </a:pPr>
            <a:r>
              <a:rPr lang="en-US" sz="1205" u="none">
                <a:solidFill>
                  <a:srgbClr val="000000"/>
                </a:solidFill>
                <a:latin typeface="Muli Bold Bold"/>
              </a:rPr>
              <a:t>Vote for your favorite</a:t>
            </a:r>
          </a:p>
          <a:p>
            <a:pPr marL="0" lvl="0" indent="0" algn="ctr">
              <a:lnSpc>
                <a:spcPts val="1446"/>
              </a:lnSpc>
              <a:spcBef>
                <a:spcPct val="0"/>
              </a:spcBef>
            </a:pPr>
            <a:r>
              <a:rPr lang="en-US" sz="1205" u="none">
                <a:solidFill>
                  <a:srgbClr val="000000"/>
                </a:solidFill>
                <a:latin typeface="Muli Bold Bold"/>
              </a:rPr>
              <a:t>ideas with these stars or stickers.</a:t>
            </a:r>
          </a:p>
        </p:txBody>
      </p:sp>
      <p:sp>
        <p:nvSpPr>
          <p:cNvPr id="69" name="TextBox 69"/>
          <p:cNvSpPr txBox="1"/>
          <p:nvPr/>
        </p:nvSpPr>
        <p:spPr>
          <a:xfrm>
            <a:off x="553134" y="9166499"/>
            <a:ext cx="1481297" cy="530349"/>
          </a:xfrm>
          <a:prstGeom prst="rect">
            <a:avLst/>
          </a:prstGeom>
        </p:spPr>
        <p:txBody>
          <a:bodyPr lIns="0" tIns="0" rIns="0" bIns="0" rtlCol="0" anchor="t">
            <a:spAutoFit/>
          </a:bodyPr>
          <a:lstStyle/>
          <a:p>
            <a:pPr marL="0" lvl="0" indent="0" algn="ctr">
              <a:lnSpc>
                <a:spcPts val="1446"/>
              </a:lnSpc>
            </a:pPr>
            <a:r>
              <a:rPr lang="en-US" sz="1205">
                <a:solidFill>
                  <a:srgbClr val="000000"/>
                </a:solidFill>
                <a:latin typeface="Muli Bold Bold"/>
              </a:rPr>
              <a:t>Copy a sticky note and write down your thoughts.</a:t>
            </a:r>
          </a:p>
        </p:txBody>
      </p:sp>
      <p:sp>
        <p:nvSpPr>
          <p:cNvPr id="70" name="TextBox 70"/>
          <p:cNvSpPr txBox="1"/>
          <p:nvPr/>
        </p:nvSpPr>
        <p:spPr>
          <a:xfrm>
            <a:off x="10283337" y="9251508"/>
            <a:ext cx="1253943" cy="530349"/>
          </a:xfrm>
          <a:prstGeom prst="rect">
            <a:avLst/>
          </a:prstGeom>
        </p:spPr>
        <p:txBody>
          <a:bodyPr lIns="0" tIns="0" rIns="0" bIns="0" rtlCol="0" anchor="t">
            <a:spAutoFit/>
          </a:bodyPr>
          <a:lstStyle/>
          <a:p>
            <a:pPr marL="0" lvl="0" indent="0" algn="ctr">
              <a:lnSpc>
                <a:spcPts val="1446"/>
              </a:lnSpc>
              <a:spcBef>
                <a:spcPct val="0"/>
              </a:spcBef>
            </a:pPr>
            <a:r>
              <a:rPr lang="en-US" sz="1205" u="none">
                <a:solidFill>
                  <a:srgbClr val="000000"/>
                </a:solidFill>
                <a:latin typeface="Muli Bold Bold"/>
              </a:rPr>
              <a:t>Circle or </a:t>
            </a:r>
          </a:p>
          <a:p>
            <a:pPr marL="0" lvl="0" indent="0" algn="ctr">
              <a:lnSpc>
                <a:spcPts val="1446"/>
              </a:lnSpc>
              <a:spcBef>
                <a:spcPct val="0"/>
              </a:spcBef>
            </a:pPr>
            <a:r>
              <a:rPr lang="en-US" sz="1205" u="none">
                <a:solidFill>
                  <a:srgbClr val="000000"/>
                </a:solidFill>
                <a:latin typeface="Muli Bold Bold"/>
              </a:rPr>
              <a:t>mark up any promising ideas.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63509" y="6163830"/>
            <a:ext cx="4575107" cy="1646890"/>
            <a:chOff x="0" y="0"/>
            <a:chExt cx="6100142" cy="2195853"/>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 b="4"/>
            <a:stretch>
              <a:fillRect/>
            </a:stretch>
          </p:blipFill>
          <p:spPr>
            <a:xfrm>
              <a:off x="0" y="0"/>
              <a:ext cx="6100142" cy="2195853"/>
            </a:xfrm>
            <a:prstGeom prst="rect">
              <a:avLst/>
            </a:prstGeom>
          </p:spPr>
        </p:pic>
        <p:sp>
          <p:nvSpPr>
            <p:cNvPr id="4" name="TextBox 4"/>
            <p:cNvSpPr txBox="1"/>
            <p:nvPr/>
          </p:nvSpPr>
          <p:spPr>
            <a:xfrm>
              <a:off x="608519" y="293171"/>
              <a:ext cx="4883104" cy="688353"/>
            </a:xfrm>
            <a:prstGeom prst="rect">
              <a:avLst/>
            </a:prstGeom>
          </p:spPr>
          <p:txBody>
            <a:bodyPr lIns="0" tIns="0" rIns="0" bIns="0" rtlCol="0" anchor="t">
              <a:spAutoFit/>
            </a:bodyPr>
            <a:lstStyle/>
            <a:p>
              <a:pPr marL="0" lvl="0" indent="0" algn="ctr">
                <a:lnSpc>
                  <a:spcPts val="4480"/>
                </a:lnSpc>
              </a:pPr>
              <a:r>
                <a:rPr lang="en-US" sz="3200">
                  <a:solidFill>
                    <a:srgbClr val="FFFFFF"/>
                  </a:solidFill>
                  <a:latin typeface="Muli Bold Bold"/>
                </a:rPr>
                <a:t>Id</a:t>
              </a:r>
              <a:r>
                <a:rPr lang="en-US" sz="3200" u="none">
                  <a:solidFill>
                    <a:srgbClr val="FFFFFF"/>
                  </a:solidFill>
                  <a:latin typeface="Muli Bold Bold"/>
                </a:rPr>
                <a:t>owu Koyenikan</a:t>
              </a:r>
            </a:p>
          </p:txBody>
        </p:sp>
      </p:grpSp>
      <p:pic>
        <p:nvPicPr>
          <p:cNvPr id="5" name="Picture 5"/>
          <p:cNvPicPr>
            <a:picLocks noChangeAspect="1"/>
          </p:cNvPicPr>
          <p:nvPr/>
        </p:nvPicPr>
        <p:blipFill>
          <a:blip r:embed="rId4"/>
          <a:srcRect/>
          <a:stretch>
            <a:fillRect/>
          </a:stretch>
        </p:blipFill>
        <p:spPr>
          <a:xfrm>
            <a:off x="1871223" y="2262638"/>
            <a:ext cx="14545554" cy="7802384"/>
          </a:xfrm>
          <a:prstGeom prst="rect">
            <a:avLst/>
          </a:prstGeom>
        </p:spPr>
      </p:pic>
      <p:sp>
        <p:nvSpPr>
          <p:cNvPr id="6" name="TextBox 6"/>
          <p:cNvSpPr txBox="1"/>
          <p:nvPr/>
        </p:nvSpPr>
        <p:spPr>
          <a:xfrm>
            <a:off x="4179918" y="1047750"/>
            <a:ext cx="9928164" cy="812665"/>
          </a:xfrm>
          <a:prstGeom prst="rect">
            <a:avLst/>
          </a:prstGeom>
        </p:spPr>
        <p:txBody>
          <a:bodyPr lIns="0" tIns="0" rIns="0" bIns="0" rtlCol="0" anchor="t">
            <a:spAutoFit/>
          </a:bodyPr>
          <a:lstStyle/>
          <a:p>
            <a:pPr marL="0" lvl="0" indent="0" algn="l">
              <a:lnSpc>
                <a:spcPts val="6380"/>
              </a:lnSpc>
              <a:spcBef>
                <a:spcPct val="0"/>
              </a:spcBef>
            </a:pPr>
            <a:r>
              <a:rPr lang="en-US" sz="5500" spc="-55">
                <a:solidFill>
                  <a:srgbClr val="000000"/>
                </a:solidFill>
                <a:latin typeface="Muli Bold Bold"/>
              </a:rPr>
              <a:t>Biểu đồ cột cho các biến</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grpSp>
        <p:nvGrpSpPr>
          <p:cNvPr id="2" name="Group 2"/>
          <p:cNvGrpSpPr/>
          <p:nvPr/>
        </p:nvGrpSpPr>
        <p:grpSpPr>
          <a:xfrm>
            <a:off x="812734" y="611410"/>
            <a:ext cx="17268410" cy="2392781"/>
            <a:chOff x="0" y="0"/>
            <a:chExt cx="8649910" cy="1198567"/>
          </a:xfrm>
        </p:grpSpPr>
        <p:sp>
          <p:nvSpPr>
            <p:cNvPr id="3" name="Freeform 3"/>
            <p:cNvSpPr/>
            <p:nvPr/>
          </p:nvSpPr>
          <p:spPr>
            <a:xfrm>
              <a:off x="0" y="0"/>
              <a:ext cx="8649910" cy="1198567"/>
            </a:xfrm>
            <a:custGeom>
              <a:avLst/>
              <a:gdLst/>
              <a:ahLst/>
              <a:cxnLst/>
              <a:rect l="l" t="t" r="r" b="b"/>
              <a:pathLst>
                <a:path w="8649910" h="1198567">
                  <a:moveTo>
                    <a:pt x="8525450" y="1198567"/>
                  </a:moveTo>
                  <a:lnTo>
                    <a:pt x="124460" y="1198567"/>
                  </a:lnTo>
                  <a:cubicBezTo>
                    <a:pt x="55880" y="1198567"/>
                    <a:pt x="0" y="1142687"/>
                    <a:pt x="0" y="1074107"/>
                  </a:cubicBezTo>
                  <a:lnTo>
                    <a:pt x="0" y="124460"/>
                  </a:lnTo>
                  <a:cubicBezTo>
                    <a:pt x="0" y="55880"/>
                    <a:pt x="55880" y="0"/>
                    <a:pt x="124460" y="0"/>
                  </a:cubicBezTo>
                  <a:lnTo>
                    <a:pt x="8525450" y="0"/>
                  </a:lnTo>
                  <a:cubicBezTo>
                    <a:pt x="8594030" y="0"/>
                    <a:pt x="8649910" y="55880"/>
                    <a:pt x="8649910" y="124460"/>
                  </a:cubicBezTo>
                  <a:lnTo>
                    <a:pt x="8649910" y="1074107"/>
                  </a:lnTo>
                  <a:cubicBezTo>
                    <a:pt x="8649910" y="1142687"/>
                    <a:pt x="8594030" y="1198567"/>
                    <a:pt x="8525450" y="1198567"/>
                  </a:cubicBezTo>
                  <a:close/>
                </a:path>
              </a:pathLst>
            </a:custGeom>
            <a:solidFill>
              <a:srgbClr val="F2F2F2"/>
            </a:solidFill>
          </p:spPr>
        </p:sp>
      </p:grpSp>
      <p:sp>
        <p:nvSpPr>
          <p:cNvPr id="4" name="AutoShape 4"/>
          <p:cNvSpPr/>
          <p:nvPr/>
        </p:nvSpPr>
        <p:spPr>
          <a:xfrm>
            <a:off x="840493" y="1789827"/>
            <a:ext cx="16607014" cy="0"/>
          </a:xfrm>
          <a:prstGeom prst="line">
            <a:avLst/>
          </a:prstGeom>
          <a:ln w="28575" cap="rnd">
            <a:solidFill>
              <a:srgbClr val="262626"/>
            </a:solidFill>
            <a:prstDash val="solid"/>
            <a:headEnd type="none" w="sm" len="sm"/>
            <a:tailEnd type="none" w="sm" len="sm"/>
          </a:ln>
        </p:spPr>
      </p:sp>
      <p:sp>
        <p:nvSpPr>
          <p:cNvPr id="5" name="TextBox 5"/>
          <p:cNvSpPr txBox="1"/>
          <p:nvPr/>
        </p:nvSpPr>
        <p:spPr>
          <a:xfrm>
            <a:off x="840493" y="699215"/>
            <a:ext cx="16607014" cy="971550"/>
          </a:xfrm>
          <a:prstGeom prst="rect">
            <a:avLst/>
          </a:prstGeom>
        </p:spPr>
        <p:txBody>
          <a:bodyPr lIns="0" tIns="0" rIns="0" bIns="0" rtlCol="0" anchor="t">
            <a:spAutoFit/>
          </a:bodyPr>
          <a:lstStyle/>
          <a:p>
            <a:pPr algn="ctr">
              <a:lnSpc>
                <a:spcPts val="7800"/>
              </a:lnSpc>
            </a:pPr>
            <a:r>
              <a:rPr lang="en-US" sz="6000">
                <a:solidFill>
                  <a:srgbClr val="262626"/>
                </a:solidFill>
                <a:latin typeface="Montserrat Extra-Bold"/>
              </a:rPr>
              <a:t>MEMBER</a:t>
            </a:r>
          </a:p>
        </p:txBody>
      </p:sp>
      <p:grpSp>
        <p:nvGrpSpPr>
          <p:cNvPr id="6" name="Group 6"/>
          <p:cNvGrpSpPr/>
          <p:nvPr/>
        </p:nvGrpSpPr>
        <p:grpSpPr>
          <a:xfrm>
            <a:off x="13566301" y="5871444"/>
            <a:ext cx="4212086" cy="3541011"/>
            <a:chOff x="0" y="-38100"/>
            <a:chExt cx="1788290" cy="1503377"/>
          </a:xfrm>
        </p:grpSpPr>
        <p:sp>
          <p:nvSpPr>
            <p:cNvPr id="7" name="Freeform 7"/>
            <p:cNvSpPr/>
            <p:nvPr/>
          </p:nvSpPr>
          <p:spPr>
            <a:xfrm>
              <a:off x="0" y="0"/>
              <a:ext cx="1788290" cy="1465277"/>
            </a:xfrm>
            <a:custGeom>
              <a:avLst/>
              <a:gdLst/>
              <a:ahLst/>
              <a:cxnLst/>
              <a:rect l="l" t="t" r="r" b="b"/>
              <a:pathLst>
                <a:path w="1788290" h="1465277">
                  <a:moveTo>
                    <a:pt x="36761" y="0"/>
                  </a:moveTo>
                  <a:lnTo>
                    <a:pt x="1751529" y="0"/>
                  </a:lnTo>
                  <a:cubicBezTo>
                    <a:pt x="1771831" y="0"/>
                    <a:pt x="1788290" y="16458"/>
                    <a:pt x="1788290" y="36761"/>
                  </a:cubicBezTo>
                  <a:lnTo>
                    <a:pt x="1788290" y="1428516"/>
                  </a:lnTo>
                  <a:cubicBezTo>
                    <a:pt x="1788290" y="1448819"/>
                    <a:pt x="1771831" y="1465277"/>
                    <a:pt x="1751529" y="1465277"/>
                  </a:cubicBezTo>
                  <a:lnTo>
                    <a:pt x="36761" y="1465277"/>
                  </a:lnTo>
                  <a:cubicBezTo>
                    <a:pt x="27011" y="1465277"/>
                    <a:pt x="17661" y="1461404"/>
                    <a:pt x="10767" y="1454510"/>
                  </a:cubicBezTo>
                  <a:cubicBezTo>
                    <a:pt x="3873" y="1447616"/>
                    <a:pt x="0" y="1438266"/>
                    <a:pt x="0" y="1428516"/>
                  </a:cubicBezTo>
                  <a:lnTo>
                    <a:pt x="0" y="36761"/>
                  </a:lnTo>
                  <a:cubicBezTo>
                    <a:pt x="0" y="16458"/>
                    <a:pt x="16458" y="0"/>
                    <a:pt x="36761" y="0"/>
                  </a:cubicBezTo>
                  <a:close/>
                </a:path>
              </a:pathLst>
            </a:custGeom>
            <a:solidFill>
              <a:srgbClr val="F2F2F2"/>
            </a:solidFill>
          </p:spPr>
        </p:sp>
        <p:sp>
          <p:nvSpPr>
            <p:cNvPr id="8" name="TextBox 8"/>
            <p:cNvSpPr txBox="1"/>
            <p:nvPr/>
          </p:nvSpPr>
          <p:spPr>
            <a:xfrm>
              <a:off x="0" y="-38100"/>
              <a:ext cx="1787027" cy="850900"/>
            </a:xfrm>
            <a:prstGeom prst="rect">
              <a:avLst/>
            </a:prstGeom>
          </p:spPr>
          <p:txBody>
            <a:bodyPr lIns="254000" tIns="254000" rIns="254000" bIns="254000" rtlCol="0" anchor="ctr"/>
            <a:lstStyle/>
            <a:p>
              <a:pPr algn="ctr">
                <a:lnSpc>
                  <a:spcPts val="2800"/>
                </a:lnSpc>
              </a:pPr>
              <a:r>
                <a:rPr lang="en-US" sz="2000" dirty="0">
                  <a:solidFill>
                    <a:srgbClr val="262626"/>
                  </a:solidFill>
                  <a:latin typeface="Nunito"/>
                </a:rPr>
                <a:t>GIAI THUAT DECISION TREE</a:t>
              </a:r>
            </a:p>
          </p:txBody>
        </p:sp>
      </p:grpSp>
      <p:sp>
        <p:nvSpPr>
          <p:cNvPr id="10" name="Freeform 10"/>
          <p:cNvSpPr/>
          <p:nvPr/>
        </p:nvSpPr>
        <p:spPr>
          <a:xfrm>
            <a:off x="1684412" y="3049061"/>
            <a:ext cx="1860060" cy="1860053"/>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2"/>
            <a:stretch>
              <a:fillRect t="-48461" b="-48461"/>
            </a:stretch>
          </a:blipFill>
        </p:spPr>
      </p:sp>
      <p:sp>
        <p:nvSpPr>
          <p:cNvPr id="12" name="Freeform 12"/>
          <p:cNvSpPr/>
          <p:nvPr/>
        </p:nvSpPr>
        <p:spPr>
          <a:xfrm>
            <a:off x="6037976" y="3049061"/>
            <a:ext cx="1860060" cy="1860053"/>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3"/>
            <a:stretch>
              <a:fillRect t="-48461" b="-48461"/>
            </a:stretch>
          </a:blipFill>
        </p:spPr>
      </p:sp>
      <p:sp>
        <p:nvSpPr>
          <p:cNvPr id="14" name="Freeform 14"/>
          <p:cNvSpPr/>
          <p:nvPr/>
        </p:nvSpPr>
        <p:spPr>
          <a:xfrm>
            <a:off x="10394983" y="3052301"/>
            <a:ext cx="1860060" cy="1860053"/>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4"/>
            <a:stretch>
              <a:fillRect t="-48461" b="-48461"/>
            </a:stretch>
          </a:blipFill>
        </p:spPr>
      </p:sp>
      <p:sp>
        <p:nvSpPr>
          <p:cNvPr id="16" name="Freeform 16"/>
          <p:cNvSpPr/>
          <p:nvPr/>
        </p:nvSpPr>
        <p:spPr>
          <a:xfrm>
            <a:off x="14742313" y="3052301"/>
            <a:ext cx="1860060" cy="1860053"/>
          </a:xfrm>
          <a:custGeom>
            <a:avLst/>
            <a:gdLst/>
            <a:ahLst/>
            <a:cxnLst/>
            <a:rect l="l" t="t" r="r" b="b"/>
            <a:pathLst>
              <a:path w="6350000" h="6349974">
                <a:moveTo>
                  <a:pt x="6350000" y="3175025"/>
                </a:moveTo>
                <a:cubicBezTo>
                  <a:pt x="6350000" y="4928451"/>
                  <a:pt x="4928476" y="6349974"/>
                  <a:pt x="3175000" y="6349974"/>
                </a:cubicBezTo>
                <a:cubicBezTo>
                  <a:pt x="1421498" y="6349974"/>
                  <a:pt x="0" y="4928451"/>
                  <a:pt x="0" y="3175025"/>
                </a:cubicBezTo>
                <a:cubicBezTo>
                  <a:pt x="0" y="1421511"/>
                  <a:pt x="1421498" y="0"/>
                  <a:pt x="3175000" y="0"/>
                </a:cubicBezTo>
                <a:cubicBezTo>
                  <a:pt x="4928501" y="0"/>
                  <a:pt x="6350000" y="1421511"/>
                  <a:pt x="6350000" y="3175025"/>
                </a:cubicBezTo>
                <a:close/>
              </a:path>
            </a:pathLst>
          </a:custGeom>
          <a:blipFill>
            <a:blip r:embed="rId5"/>
            <a:stretch>
              <a:fillRect t="-48461" b="-48461"/>
            </a:stretch>
          </a:blipFill>
        </p:spPr>
      </p:sp>
      <p:grpSp>
        <p:nvGrpSpPr>
          <p:cNvPr id="17" name="Group 17"/>
          <p:cNvGrpSpPr/>
          <p:nvPr/>
        </p:nvGrpSpPr>
        <p:grpSpPr>
          <a:xfrm>
            <a:off x="9214132" y="5871444"/>
            <a:ext cx="4212086" cy="3541011"/>
            <a:chOff x="0" y="-38100"/>
            <a:chExt cx="1788290" cy="1503377"/>
          </a:xfrm>
        </p:grpSpPr>
        <p:sp>
          <p:nvSpPr>
            <p:cNvPr id="18" name="Freeform 18"/>
            <p:cNvSpPr/>
            <p:nvPr/>
          </p:nvSpPr>
          <p:spPr>
            <a:xfrm>
              <a:off x="0" y="0"/>
              <a:ext cx="1788290" cy="1465277"/>
            </a:xfrm>
            <a:custGeom>
              <a:avLst/>
              <a:gdLst/>
              <a:ahLst/>
              <a:cxnLst/>
              <a:rect l="l" t="t" r="r" b="b"/>
              <a:pathLst>
                <a:path w="1788290" h="1465277">
                  <a:moveTo>
                    <a:pt x="36761" y="0"/>
                  </a:moveTo>
                  <a:lnTo>
                    <a:pt x="1751529" y="0"/>
                  </a:lnTo>
                  <a:cubicBezTo>
                    <a:pt x="1771831" y="0"/>
                    <a:pt x="1788290" y="16458"/>
                    <a:pt x="1788290" y="36761"/>
                  </a:cubicBezTo>
                  <a:lnTo>
                    <a:pt x="1788290" y="1428516"/>
                  </a:lnTo>
                  <a:cubicBezTo>
                    <a:pt x="1788290" y="1448819"/>
                    <a:pt x="1771831" y="1465277"/>
                    <a:pt x="1751529" y="1465277"/>
                  </a:cubicBezTo>
                  <a:lnTo>
                    <a:pt x="36761" y="1465277"/>
                  </a:lnTo>
                  <a:cubicBezTo>
                    <a:pt x="27011" y="1465277"/>
                    <a:pt x="17661" y="1461404"/>
                    <a:pt x="10767" y="1454510"/>
                  </a:cubicBezTo>
                  <a:cubicBezTo>
                    <a:pt x="3873" y="1447616"/>
                    <a:pt x="0" y="1438266"/>
                    <a:pt x="0" y="1428516"/>
                  </a:cubicBezTo>
                  <a:lnTo>
                    <a:pt x="0" y="36761"/>
                  </a:lnTo>
                  <a:cubicBezTo>
                    <a:pt x="0" y="16458"/>
                    <a:pt x="16458" y="0"/>
                    <a:pt x="36761" y="0"/>
                  </a:cubicBezTo>
                  <a:close/>
                </a:path>
              </a:pathLst>
            </a:custGeom>
            <a:solidFill>
              <a:srgbClr val="F2F2F2"/>
            </a:solidFill>
          </p:spPr>
        </p:sp>
        <p:sp>
          <p:nvSpPr>
            <p:cNvPr id="19" name="TextBox 19"/>
            <p:cNvSpPr txBox="1"/>
            <p:nvPr/>
          </p:nvSpPr>
          <p:spPr>
            <a:xfrm>
              <a:off x="0" y="-38100"/>
              <a:ext cx="1787104" cy="850900"/>
            </a:xfrm>
            <a:prstGeom prst="rect">
              <a:avLst/>
            </a:prstGeom>
          </p:spPr>
          <p:txBody>
            <a:bodyPr lIns="254000" tIns="254000" rIns="254000" bIns="254000" rtlCol="0" anchor="ctr"/>
            <a:lstStyle/>
            <a:p>
              <a:pPr algn="ctr">
                <a:lnSpc>
                  <a:spcPts val="2800"/>
                </a:lnSpc>
              </a:pPr>
              <a:r>
                <a:rPr lang="en-US" sz="2000" dirty="0">
                  <a:solidFill>
                    <a:srgbClr val="262626"/>
                  </a:solidFill>
                  <a:latin typeface="Nunito"/>
                </a:rPr>
                <a:t>GIAI THUAT LOGISTIC REGESSION</a:t>
              </a:r>
            </a:p>
          </p:txBody>
        </p:sp>
      </p:grpSp>
      <p:sp>
        <p:nvSpPr>
          <p:cNvPr id="21" name="Freeform 21"/>
          <p:cNvSpPr/>
          <p:nvPr/>
        </p:nvSpPr>
        <p:spPr>
          <a:xfrm>
            <a:off x="4861964" y="5961184"/>
            <a:ext cx="4212086" cy="3451271"/>
          </a:xfrm>
          <a:custGeom>
            <a:avLst/>
            <a:gdLst/>
            <a:ahLst/>
            <a:cxnLst/>
            <a:rect l="l" t="t" r="r" b="b"/>
            <a:pathLst>
              <a:path w="1788290" h="1465277">
                <a:moveTo>
                  <a:pt x="36761" y="0"/>
                </a:moveTo>
                <a:lnTo>
                  <a:pt x="1751529" y="0"/>
                </a:lnTo>
                <a:cubicBezTo>
                  <a:pt x="1771831" y="0"/>
                  <a:pt x="1788290" y="16458"/>
                  <a:pt x="1788290" y="36761"/>
                </a:cubicBezTo>
                <a:lnTo>
                  <a:pt x="1788290" y="1428516"/>
                </a:lnTo>
                <a:cubicBezTo>
                  <a:pt x="1788290" y="1448819"/>
                  <a:pt x="1771831" y="1465277"/>
                  <a:pt x="1751529" y="1465277"/>
                </a:cubicBezTo>
                <a:lnTo>
                  <a:pt x="36761" y="1465277"/>
                </a:lnTo>
                <a:cubicBezTo>
                  <a:pt x="27011" y="1465277"/>
                  <a:pt x="17661" y="1461404"/>
                  <a:pt x="10767" y="1454510"/>
                </a:cubicBezTo>
                <a:cubicBezTo>
                  <a:pt x="3873" y="1447616"/>
                  <a:pt x="0" y="1438266"/>
                  <a:pt x="0" y="1428516"/>
                </a:cubicBezTo>
                <a:lnTo>
                  <a:pt x="0" y="36761"/>
                </a:lnTo>
                <a:cubicBezTo>
                  <a:pt x="0" y="16458"/>
                  <a:pt x="16458" y="0"/>
                  <a:pt x="36761" y="0"/>
                </a:cubicBezTo>
                <a:close/>
              </a:path>
            </a:pathLst>
          </a:custGeom>
          <a:solidFill>
            <a:srgbClr val="F2F2F2"/>
          </a:solidFill>
        </p:spPr>
      </p:sp>
      <p:sp>
        <p:nvSpPr>
          <p:cNvPr id="22" name="TextBox 22"/>
          <p:cNvSpPr txBox="1"/>
          <p:nvPr/>
        </p:nvSpPr>
        <p:spPr>
          <a:xfrm>
            <a:off x="4861964" y="5871444"/>
            <a:ext cx="4214876" cy="2004185"/>
          </a:xfrm>
          <a:prstGeom prst="rect">
            <a:avLst/>
          </a:prstGeom>
        </p:spPr>
        <p:txBody>
          <a:bodyPr lIns="254000" tIns="254000" rIns="254000" bIns="254000" rtlCol="0" anchor="ctr"/>
          <a:lstStyle/>
          <a:p>
            <a:pPr algn="ctr">
              <a:lnSpc>
                <a:spcPts val="2800"/>
              </a:lnSpc>
            </a:pPr>
            <a:r>
              <a:rPr lang="en-US" sz="2000" dirty="0">
                <a:solidFill>
                  <a:srgbClr val="262626"/>
                </a:solidFill>
                <a:latin typeface="Nunito"/>
              </a:rPr>
              <a:t>GIAI THUAT CLUSTERING</a:t>
            </a:r>
          </a:p>
        </p:txBody>
      </p:sp>
      <p:sp>
        <p:nvSpPr>
          <p:cNvPr id="24" name="Freeform 24"/>
          <p:cNvSpPr/>
          <p:nvPr/>
        </p:nvSpPr>
        <p:spPr>
          <a:xfrm>
            <a:off x="509795" y="5961184"/>
            <a:ext cx="4212086" cy="3451271"/>
          </a:xfrm>
          <a:custGeom>
            <a:avLst/>
            <a:gdLst/>
            <a:ahLst/>
            <a:cxnLst/>
            <a:rect l="l" t="t" r="r" b="b"/>
            <a:pathLst>
              <a:path w="1788290" h="1465277">
                <a:moveTo>
                  <a:pt x="36761" y="0"/>
                </a:moveTo>
                <a:lnTo>
                  <a:pt x="1751529" y="0"/>
                </a:lnTo>
                <a:cubicBezTo>
                  <a:pt x="1771831" y="0"/>
                  <a:pt x="1788290" y="16458"/>
                  <a:pt x="1788290" y="36761"/>
                </a:cubicBezTo>
                <a:lnTo>
                  <a:pt x="1788290" y="1428516"/>
                </a:lnTo>
                <a:cubicBezTo>
                  <a:pt x="1788290" y="1448819"/>
                  <a:pt x="1771831" y="1465277"/>
                  <a:pt x="1751529" y="1465277"/>
                </a:cubicBezTo>
                <a:lnTo>
                  <a:pt x="36761" y="1465277"/>
                </a:lnTo>
                <a:cubicBezTo>
                  <a:pt x="27011" y="1465277"/>
                  <a:pt x="17661" y="1461404"/>
                  <a:pt x="10767" y="1454510"/>
                </a:cubicBezTo>
                <a:cubicBezTo>
                  <a:pt x="3873" y="1447616"/>
                  <a:pt x="0" y="1438266"/>
                  <a:pt x="0" y="1428516"/>
                </a:cubicBezTo>
                <a:lnTo>
                  <a:pt x="0" y="36761"/>
                </a:lnTo>
                <a:cubicBezTo>
                  <a:pt x="0" y="16458"/>
                  <a:pt x="16458" y="0"/>
                  <a:pt x="36761" y="0"/>
                </a:cubicBezTo>
                <a:close/>
              </a:path>
            </a:pathLst>
          </a:custGeom>
          <a:solidFill>
            <a:srgbClr val="F2F2F2"/>
          </a:solidFill>
        </p:spPr>
      </p:sp>
      <p:sp>
        <p:nvSpPr>
          <p:cNvPr id="25" name="TextBox 25"/>
          <p:cNvSpPr txBox="1"/>
          <p:nvPr/>
        </p:nvSpPr>
        <p:spPr>
          <a:xfrm>
            <a:off x="509795" y="5893879"/>
            <a:ext cx="4209293" cy="1981750"/>
          </a:xfrm>
          <a:prstGeom prst="rect">
            <a:avLst/>
          </a:prstGeom>
        </p:spPr>
        <p:txBody>
          <a:bodyPr lIns="254000" tIns="254000" rIns="254000" bIns="254000" rtlCol="0" anchor="ctr"/>
          <a:lstStyle/>
          <a:p>
            <a:pPr algn="ctr">
              <a:lnSpc>
                <a:spcPts val="2799"/>
              </a:lnSpc>
            </a:pPr>
            <a:r>
              <a:rPr lang="en-US" sz="1999" dirty="0">
                <a:solidFill>
                  <a:srgbClr val="262626"/>
                </a:solidFill>
                <a:latin typeface="Nunito"/>
              </a:rPr>
              <a:t>XU LY DU LIEU</a:t>
            </a:r>
          </a:p>
        </p:txBody>
      </p:sp>
      <p:sp>
        <p:nvSpPr>
          <p:cNvPr id="27" name="Freeform 27"/>
          <p:cNvSpPr/>
          <p:nvPr/>
        </p:nvSpPr>
        <p:spPr>
          <a:xfrm>
            <a:off x="509795" y="5056752"/>
            <a:ext cx="4209293" cy="821537"/>
          </a:xfrm>
          <a:custGeom>
            <a:avLst/>
            <a:gdLst/>
            <a:ahLst/>
            <a:cxnLst/>
            <a:rect l="l" t="t" r="r" b="b"/>
            <a:pathLst>
              <a:path w="1787104" h="348793">
                <a:moveTo>
                  <a:pt x="36785" y="0"/>
                </a:moveTo>
                <a:lnTo>
                  <a:pt x="1750319" y="0"/>
                </a:lnTo>
                <a:cubicBezTo>
                  <a:pt x="1770635" y="0"/>
                  <a:pt x="1787104" y="16469"/>
                  <a:pt x="1787104" y="36785"/>
                </a:cubicBezTo>
                <a:lnTo>
                  <a:pt x="1787104" y="312008"/>
                </a:lnTo>
                <a:cubicBezTo>
                  <a:pt x="1787104" y="332324"/>
                  <a:pt x="1770635" y="348793"/>
                  <a:pt x="1750319" y="348793"/>
                </a:cubicBezTo>
                <a:lnTo>
                  <a:pt x="36785" y="348793"/>
                </a:lnTo>
                <a:cubicBezTo>
                  <a:pt x="27029" y="348793"/>
                  <a:pt x="17673" y="344918"/>
                  <a:pt x="10774" y="338019"/>
                </a:cubicBezTo>
                <a:cubicBezTo>
                  <a:pt x="3876" y="331121"/>
                  <a:pt x="0" y="321764"/>
                  <a:pt x="0" y="312008"/>
                </a:cubicBezTo>
                <a:lnTo>
                  <a:pt x="0" y="36785"/>
                </a:lnTo>
                <a:cubicBezTo>
                  <a:pt x="0" y="16469"/>
                  <a:pt x="16469" y="0"/>
                  <a:pt x="36785" y="0"/>
                </a:cubicBezTo>
                <a:close/>
              </a:path>
            </a:pathLst>
          </a:custGeom>
          <a:solidFill>
            <a:srgbClr val="43C466"/>
          </a:solidFill>
        </p:spPr>
        <p:txBody>
          <a:bodyPr/>
          <a:lstStyle/>
          <a:p>
            <a:endParaRPr lang="en-US" dirty="0"/>
          </a:p>
        </p:txBody>
      </p:sp>
      <p:sp>
        <p:nvSpPr>
          <p:cNvPr id="28" name="TextBox 28"/>
          <p:cNvSpPr txBox="1"/>
          <p:nvPr/>
        </p:nvSpPr>
        <p:spPr>
          <a:xfrm>
            <a:off x="509795" y="4967012"/>
            <a:ext cx="3909805" cy="926867"/>
          </a:xfrm>
          <a:prstGeom prst="rect">
            <a:avLst/>
          </a:prstGeom>
        </p:spPr>
        <p:txBody>
          <a:bodyPr lIns="254000" tIns="254000" rIns="254000" bIns="254000" rtlCol="0" anchor="ctr"/>
          <a:lstStyle/>
          <a:p>
            <a:pPr algn="ctr">
              <a:lnSpc>
                <a:spcPts val="3079"/>
              </a:lnSpc>
            </a:pPr>
            <a:r>
              <a:rPr lang="en-US" sz="2199" dirty="0">
                <a:solidFill>
                  <a:srgbClr val="262626"/>
                </a:solidFill>
                <a:latin typeface="Montserrat Semi-Bold"/>
              </a:rPr>
              <a:t>LE PHUOCYEN</a:t>
            </a:r>
          </a:p>
        </p:txBody>
      </p:sp>
      <p:sp>
        <p:nvSpPr>
          <p:cNvPr id="30" name="Freeform 30"/>
          <p:cNvSpPr/>
          <p:nvPr/>
        </p:nvSpPr>
        <p:spPr>
          <a:xfrm>
            <a:off x="4864756" y="5077519"/>
            <a:ext cx="4209293" cy="821537"/>
          </a:xfrm>
          <a:custGeom>
            <a:avLst/>
            <a:gdLst/>
            <a:ahLst/>
            <a:cxnLst/>
            <a:rect l="l" t="t" r="r" b="b"/>
            <a:pathLst>
              <a:path w="1787104" h="348793">
                <a:moveTo>
                  <a:pt x="36785" y="0"/>
                </a:moveTo>
                <a:lnTo>
                  <a:pt x="1750319" y="0"/>
                </a:lnTo>
                <a:cubicBezTo>
                  <a:pt x="1770635" y="0"/>
                  <a:pt x="1787104" y="16469"/>
                  <a:pt x="1787104" y="36785"/>
                </a:cubicBezTo>
                <a:lnTo>
                  <a:pt x="1787104" y="312008"/>
                </a:lnTo>
                <a:cubicBezTo>
                  <a:pt x="1787104" y="332324"/>
                  <a:pt x="1770635" y="348793"/>
                  <a:pt x="1750319" y="348793"/>
                </a:cubicBezTo>
                <a:lnTo>
                  <a:pt x="36785" y="348793"/>
                </a:lnTo>
                <a:cubicBezTo>
                  <a:pt x="27029" y="348793"/>
                  <a:pt x="17673" y="344918"/>
                  <a:pt x="10774" y="338019"/>
                </a:cubicBezTo>
                <a:cubicBezTo>
                  <a:pt x="3876" y="331121"/>
                  <a:pt x="0" y="321764"/>
                  <a:pt x="0" y="312008"/>
                </a:cubicBezTo>
                <a:lnTo>
                  <a:pt x="0" y="36785"/>
                </a:lnTo>
                <a:cubicBezTo>
                  <a:pt x="0" y="16469"/>
                  <a:pt x="16469" y="0"/>
                  <a:pt x="36785" y="0"/>
                </a:cubicBezTo>
                <a:close/>
              </a:path>
            </a:pathLst>
          </a:custGeom>
          <a:solidFill>
            <a:srgbClr val="43C466"/>
          </a:solidFill>
        </p:spPr>
      </p:sp>
      <p:sp>
        <p:nvSpPr>
          <p:cNvPr id="31" name="TextBox 31"/>
          <p:cNvSpPr txBox="1"/>
          <p:nvPr/>
        </p:nvSpPr>
        <p:spPr>
          <a:xfrm>
            <a:off x="4864755" y="4987779"/>
            <a:ext cx="4206321" cy="973405"/>
          </a:xfrm>
          <a:prstGeom prst="rect">
            <a:avLst/>
          </a:prstGeom>
        </p:spPr>
        <p:txBody>
          <a:bodyPr lIns="254000" tIns="254000" rIns="254000" bIns="254000" rtlCol="0" anchor="ctr"/>
          <a:lstStyle/>
          <a:p>
            <a:pPr algn="ctr">
              <a:lnSpc>
                <a:spcPts val="3079"/>
              </a:lnSpc>
            </a:pPr>
            <a:r>
              <a:rPr lang="en-US" sz="2199" dirty="0">
                <a:solidFill>
                  <a:srgbClr val="262626"/>
                </a:solidFill>
                <a:latin typeface="Montserrat Semi-Bold"/>
              </a:rPr>
              <a:t>VU TRUNG KIEN</a:t>
            </a:r>
          </a:p>
        </p:txBody>
      </p:sp>
      <p:sp>
        <p:nvSpPr>
          <p:cNvPr id="33" name="Freeform 33"/>
          <p:cNvSpPr/>
          <p:nvPr/>
        </p:nvSpPr>
        <p:spPr>
          <a:xfrm>
            <a:off x="9216924" y="5077519"/>
            <a:ext cx="4209293" cy="821537"/>
          </a:xfrm>
          <a:custGeom>
            <a:avLst/>
            <a:gdLst/>
            <a:ahLst/>
            <a:cxnLst/>
            <a:rect l="l" t="t" r="r" b="b"/>
            <a:pathLst>
              <a:path w="1787104" h="348793">
                <a:moveTo>
                  <a:pt x="36785" y="0"/>
                </a:moveTo>
                <a:lnTo>
                  <a:pt x="1750319" y="0"/>
                </a:lnTo>
                <a:cubicBezTo>
                  <a:pt x="1770635" y="0"/>
                  <a:pt x="1787104" y="16469"/>
                  <a:pt x="1787104" y="36785"/>
                </a:cubicBezTo>
                <a:lnTo>
                  <a:pt x="1787104" y="312008"/>
                </a:lnTo>
                <a:cubicBezTo>
                  <a:pt x="1787104" y="332324"/>
                  <a:pt x="1770635" y="348793"/>
                  <a:pt x="1750319" y="348793"/>
                </a:cubicBezTo>
                <a:lnTo>
                  <a:pt x="36785" y="348793"/>
                </a:lnTo>
                <a:cubicBezTo>
                  <a:pt x="27029" y="348793"/>
                  <a:pt x="17673" y="344918"/>
                  <a:pt x="10774" y="338019"/>
                </a:cubicBezTo>
                <a:cubicBezTo>
                  <a:pt x="3876" y="331121"/>
                  <a:pt x="0" y="321764"/>
                  <a:pt x="0" y="312008"/>
                </a:cubicBezTo>
                <a:lnTo>
                  <a:pt x="0" y="36785"/>
                </a:lnTo>
                <a:cubicBezTo>
                  <a:pt x="0" y="16469"/>
                  <a:pt x="16469" y="0"/>
                  <a:pt x="36785" y="0"/>
                </a:cubicBezTo>
                <a:close/>
              </a:path>
            </a:pathLst>
          </a:custGeom>
          <a:solidFill>
            <a:srgbClr val="43C466"/>
          </a:solidFill>
        </p:spPr>
      </p:sp>
      <p:sp>
        <p:nvSpPr>
          <p:cNvPr id="34" name="TextBox 34"/>
          <p:cNvSpPr txBox="1"/>
          <p:nvPr/>
        </p:nvSpPr>
        <p:spPr>
          <a:xfrm>
            <a:off x="9216924" y="4987779"/>
            <a:ext cx="4214876" cy="973405"/>
          </a:xfrm>
          <a:prstGeom prst="rect">
            <a:avLst/>
          </a:prstGeom>
        </p:spPr>
        <p:txBody>
          <a:bodyPr lIns="254000" tIns="254000" rIns="254000" bIns="254000" rtlCol="0" anchor="ctr"/>
          <a:lstStyle/>
          <a:p>
            <a:pPr algn="ctr">
              <a:lnSpc>
                <a:spcPts val="3079"/>
              </a:lnSpc>
            </a:pPr>
            <a:r>
              <a:rPr lang="en-US" sz="2199" dirty="0">
                <a:solidFill>
                  <a:srgbClr val="262626"/>
                </a:solidFill>
                <a:latin typeface="Montserrat Semi-Bold"/>
              </a:rPr>
              <a:t>PHAN THANH TIN</a:t>
            </a:r>
          </a:p>
        </p:txBody>
      </p:sp>
      <p:sp>
        <p:nvSpPr>
          <p:cNvPr id="36" name="Freeform 36"/>
          <p:cNvSpPr/>
          <p:nvPr/>
        </p:nvSpPr>
        <p:spPr>
          <a:xfrm>
            <a:off x="13569093" y="5077519"/>
            <a:ext cx="4209293" cy="821537"/>
          </a:xfrm>
          <a:custGeom>
            <a:avLst/>
            <a:gdLst/>
            <a:ahLst/>
            <a:cxnLst/>
            <a:rect l="l" t="t" r="r" b="b"/>
            <a:pathLst>
              <a:path w="1787104" h="348793">
                <a:moveTo>
                  <a:pt x="36785" y="0"/>
                </a:moveTo>
                <a:lnTo>
                  <a:pt x="1750319" y="0"/>
                </a:lnTo>
                <a:cubicBezTo>
                  <a:pt x="1770635" y="0"/>
                  <a:pt x="1787104" y="16469"/>
                  <a:pt x="1787104" y="36785"/>
                </a:cubicBezTo>
                <a:lnTo>
                  <a:pt x="1787104" y="312008"/>
                </a:lnTo>
                <a:cubicBezTo>
                  <a:pt x="1787104" y="332324"/>
                  <a:pt x="1770635" y="348793"/>
                  <a:pt x="1750319" y="348793"/>
                </a:cubicBezTo>
                <a:lnTo>
                  <a:pt x="36785" y="348793"/>
                </a:lnTo>
                <a:cubicBezTo>
                  <a:pt x="27029" y="348793"/>
                  <a:pt x="17673" y="344918"/>
                  <a:pt x="10774" y="338019"/>
                </a:cubicBezTo>
                <a:cubicBezTo>
                  <a:pt x="3876" y="331121"/>
                  <a:pt x="0" y="321764"/>
                  <a:pt x="0" y="312008"/>
                </a:cubicBezTo>
                <a:lnTo>
                  <a:pt x="0" y="36785"/>
                </a:lnTo>
                <a:cubicBezTo>
                  <a:pt x="0" y="16469"/>
                  <a:pt x="16469" y="0"/>
                  <a:pt x="36785" y="0"/>
                </a:cubicBezTo>
                <a:close/>
              </a:path>
            </a:pathLst>
          </a:custGeom>
          <a:solidFill>
            <a:srgbClr val="43C466"/>
          </a:solidFill>
          <a:ln>
            <a:noFill/>
          </a:ln>
        </p:spPr>
      </p:sp>
      <p:sp>
        <p:nvSpPr>
          <p:cNvPr id="37" name="TextBox 37"/>
          <p:cNvSpPr txBox="1"/>
          <p:nvPr/>
        </p:nvSpPr>
        <p:spPr>
          <a:xfrm>
            <a:off x="13569093" y="4987779"/>
            <a:ext cx="4209112" cy="973405"/>
          </a:xfrm>
          <a:prstGeom prst="rect">
            <a:avLst/>
          </a:prstGeom>
        </p:spPr>
        <p:txBody>
          <a:bodyPr lIns="254000" tIns="254000" rIns="254000" bIns="254000" rtlCol="0" anchor="ctr"/>
          <a:lstStyle/>
          <a:p>
            <a:pPr algn="ctr">
              <a:lnSpc>
                <a:spcPts val="3079"/>
              </a:lnSpc>
            </a:pPr>
            <a:r>
              <a:rPr lang="en-US" sz="2199" dirty="0">
                <a:solidFill>
                  <a:srgbClr val="262626"/>
                </a:solidFill>
                <a:latin typeface="Montserrat Semi-Bold"/>
              </a:rPr>
              <a:t>NGUYEN DUC LINH</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1163509" y="6163830"/>
            <a:ext cx="4575107" cy="1646890"/>
            <a:chOff x="0" y="0"/>
            <a:chExt cx="6100142" cy="2195853"/>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4" b="4"/>
            <a:stretch>
              <a:fillRect/>
            </a:stretch>
          </p:blipFill>
          <p:spPr>
            <a:xfrm>
              <a:off x="0" y="0"/>
              <a:ext cx="6100142" cy="2195853"/>
            </a:xfrm>
            <a:prstGeom prst="rect">
              <a:avLst/>
            </a:prstGeom>
          </p:spPr>
        </p:pic>
        <p:sp>
          <p:nvSpPr>
            <p:cNvPr id="4" name="TextBox 4"/>
            <p:cNvSpPr txBox="1"/>
            <p:nvPr/>
          </p:nvSpPr>
          <p:spPr>
            <a:xfrm>
              <a:off x="608519" y="293171"/>
              <a:ext cx="4883104" cy="688353"/>
            </a:xfrm>
            <a:prstGeom prst="rect">
              <a:avLst/>
            </a:prstGeom>
          </p:spPr>
          <p:txBody>
            <a:bodyPr lIns="0" tIns="0" rIns="0" bIns="0" rtlCol="0" anchor="t">
              <a:spAutoFit/>
            </a:bodyPr>
            <a:lstStyle/>
            <a:p>
              <a:pPr marL="0" lvl="0" indent="0" algn="ctr">
                <a:lnSpc>
                  <a:spcPts val="4480"/>
                </a:lnSpc>
              </a:pPr>
              <a:r>
                <a:rPr lang="en-US" sz="3200">
                  <a:solidFill>
                    <a:srgbClr val="FFFFFF"/>
                  </a:solidFill>
                  <a:latin typeface="Muli Bold Bold"/>
                </a:rPr>
                <a:t>Id</a:t>
              </a:r>
              <a:r>
                <a:rPr lang="en-US" sz="3200" u="none">
                  <a:solidFill>
                    <a:srgbClr val="FFFFFF"/>
                  </a:solidFill>
                  <a:latin typeface="Muli Bold Bold"/>
                </a:rPr>
                <a:t>owu Koyenikan</a:t>
              </a:r>
            </a:p>
          </p:txBody>
        </p:sp>
      </p:grpSp>
      <p:pic>
        <p:nvPicPr>
          <p:cNvPr id="5" name="Picture 5"/>
          <p:cNvPicPr>
            <a:picLocks noChangeAspect="1"/>
          </p:cNvPicPr>
          <p:nvPr/>
        </p:nvPicPr>
        <p:blipFill>
          <a:blip r:embed="rId4"/>
          <a:srcRect/>
          <a:stretch>
            <a:fillRect/>
          </a:stretch>
        </p:blipFill>
        <p:spPr>
          <a:xfrm>
            <a:off x="1849100" y="2250771"/>
            <a:ext cx="14589799" cy="7826118"/>
          </a:xfrm>
          <a:prstGeom prst="rect">
            <a:avLst/>
          </a:prstGeom>
        </p:spPr>
      </p:pic>
      <p:sp>
        <p:nvSpPr>
          <p:cNvPr id="6" name="TextBox 6"/>
          <p:cNvSpPr txBox="1"/>
          <p:nvPr/>
        </p:nvSpPr>
        <p:spPr>
          <a:xfrm>
            <a:off x="4179918" y="1047750"/>
            <a:ext cx="9928164" cy="812665"/>
          </a:xfrm>
          <a:prstGeom prst="rect">
            <a:avLst/>
          </a:prstGeom>
        </p:spPr>
        <p:txBody>
          <a:bodyPr lIns="0" tIns="0" rIns="0" bIns="0" rtlCol="0" anchor="t">
            <a:spAutoFit/>
          </a:bodyPr>
          <a:lstStyle/>
          <a:p>
            <a:pPr marL="0" lvl="0" indent="0" algn="l">
              <a:lnSpc>
                <a:spcPts val="6380"/>
              </a:lnSpc>
              <a:spcBef>
                <a:spcPct val="0"/>
              </a:spcBef>
            </a:pPr>
            <a:r>
              <a:rPr lang="en-US" sz="5500" spc="-55">
                <a:solidFill>
                  <a:srgbClr val="000000"/>
                </a:solidFill>
                <a:latin typeface="Muli Bold Bold"/>
              </a:rPr>
              <a:t>Biểu đồ cột cho các biến</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3065978"/>
            <a:ext cx="7905570" cy="1224532"/>
            <a:chOff x="0" y="0"/>
            <a:chExt cx="10540760" cy="1632709"/>
          </a:xfrm>
        </p:grpSpPr>
        <p:sp>
          <p:nvSpPr>
            <p:cNvPr id="3" name="TextBox 3"/>
            <p:cNvSpPr txBox="1"/>
            <p:nvPr/>
          </p:nvSpPr>
          <p:spPr>
            <a:xfrm>
              <a:off x="2209219" y="202437"/>
              <a:ext cx="8331541" cy="1430272"/>
            </a:xfrm>
            <a:prstGeom prst="rect">
              <a:avLst/>
            </a:prstGeom>
          </p:spPr>
          <p:txBody>
            <a:bodyPr lIns="0" tIns="0" rIns="0" bIns="0" rtlCol="0" anchor="t">
              <a:spAutoFit/>
            </a:bodyPr>
            <a:lstStyle/>
            <a:p>
              <a:pPr marL="0" lvl="0" indent="0">
                <a:lnSpc>
                  <a:spcPts val="4482"/>
                </a:lnSpc>
                <a:spcBef>
                  <a:spcPct val="0"/>
                </a:spcBef>
              </a:pPr>
              <a:r>
                <a:rPr lang="en-US" sz="3202">
                  <a:solidFill>
                    <a:srgbClr val="000000"/>
                  </a:solidFill>
                  <a:latin typeface="Muli Bold"/>
                </a:rPr>
                <a:t>Nếu có thì những đặc điểm đó là gì?</a:t>
              </a:r>
            </a:p>
          </p:txBody>
        </p:sp>
        <p:grpSp>
          <p:nvGrpSpPr>
            <p:cNvPr id="4" name="Group 4"/>
            <p:cNvGrpSpPr/>
            <p:nvPr/>
          </p:nvGrpSpPr>
          <p:grpSpPr>
            <a:xfrm>
              <a:off x="0" y="0"/>
              <a:ext cx="1574749" cy="1574749"/>
              <a:chOff x="0" y="0"/>
              <a:chExt cx="6350000" cy="6350000"/>
            </a:xfrm>
          </p:grpSpPr>
          <p:sp>
            <p:nvSpPr>
              <p:cNvPr id="5" name="Freeform 5"/>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id="6" name="TextBox 6"/>
            <p:cNvSpPr txBox="1"/>
            <p:nvPr/>
          </p:nvSpPr>
          <p:spPr>
            <a:xfrm>
              <a:off x="418901" y="383451"/>
              <a:ext cx="770834" cy="898886"/>
            </a:xfrm>
            <a:prstGeom prst="rect">
              <a:avLst/>
            </a:prstGeom>
          </p:spPr>
          <p:txBody>
            <a:bodyPr lIns="0" tIns="0" rIns="0" bIns="0" rtlCol="0" anchor="t">
              <a:spAutoFit/>
            </a:bodyPr>
            <a:lstStyle/>
            <a:p>
              <a:pPr algn="ctr">
                <a:lnSpc>
                  <a:spcPts val="5283"/>
                </a:lnSpc>
              </a:pPr>
              <a:r>
                <a:rPr lang="en-US" sz="4803">
                  <a:solidFill>
                    <a:srgbClr val="FFFFFF"/>
                  </a:solidFill>
                  <a:latin typeface="Muli Bold Bold"/>
                </a:rPr>
                <a:t>1</a:t>
              </a:r>
            </a:p>
          </p:txBody>
        </p:sp>
      </p:grpSp>
      <p:sp>
        <p:nvSpPr>
          <p:cNvPr id="7" name="TextBox 7"/>
          <p:cNvSpPr txBox="1"/>
          <p:nvPr/>
        </p:nvSpPr>
        <p:spPr>
          <a:xfrm>
            <a:off x="1264181" y="5300822"/>
            <a:ext cx="433316" cy="489800"/>
          </a:xfrm>
          <a:prstGeom prst="rect">
            <a:avLst/>
          </a:prstGeom>
        </p:spPr>
        <p:txBody>
          <a:bodyPr lIns="0" tIns="0" rIns="0" bIns="0" rtlCol="0" anchor="t">
            <a:spAutoFit/>
          </a:bodyPr>
          <a:lstStyle/>
          <a:p>
            <a:pPr algn="ctr">
              <a:lnSpc>
                <a:spcPts val="3960"/>
              </a:lnSpc>
            </a:pPr>
            <a:r>
              <a:rPr lang="en-US" sz="3600">
                <a:solidFill>
                  <a:srgbClr val="FFFFFF"/>
                </a:solidFill>
                <a:latin typeface="Muli Bold Bold"/>
              </a:rPr>
              <a:t>2</a:t>
            </a:r>
          </a:p>
        </p:txBody>
      </p:sp>
      <p:sp>
        <p:nvSpPr>
          <p:cNvPr id="8" name="TextBox 8"/>
          <p:cNvSpPr txBox="1"/>
          <p:nvPr/>
        </p:nvSpPr>
        <p:spPr>
          <a:xfrm>
            <a:off x="1264181" y="6853067"/>
            <a:ext cx="433316" cy="489800"/>
          </a:xfrm>
          <a:prstGeom prst="rect">
            <a:avLst/>
          </a:prstGeom>
        </p:spPr>
        <p:txBody>
          <a:bodyPr lIns="0" tIns="0" rIns="0" bIns="0" rtlCol="0" anchor="t">
            <a:spAutoFit/>
          </a:bodyPr>
          <a:lstStyle/>
          <a:p>
            <a:pPr algn="ctr">
              <a:lnSpc>
                <a:spcPts val="3960"/>
              </a:lnSpc>
            </a:pPr>
            <a:r>
              <a:rPr lang="en-US" sz="3600">
                <a:solidFill>
                  <a:srgbClr val="FFFFFF"/>
                </a:solidFill>
                <a:latin typeface="Muli Bold Bold"/>
              </a:rPr>
              <a:t>3</a:t>
            </a:r>
          </a:p>
        </p:txBody>
      </p:sp>
      <p:sp>
        <p:nvSpPr>
          <p:cNvPr id="9" name="TextBox 9"/>
          <p:cNvSpPr txBox="1"/>
          <p:nvPr/>
        </p:nvSpPr>
        <p:spPr>
          <a:xfrm>
            <a:off x="1028700" y="857250"/>
            <a:ext cx="10096500" cy="1566544"/>
          </a:xfrm>
          <a:prstGeom prst="rect">
            <a:avLst/>
          </a:prstGeom>
        </p:spPr>
        <p:txBody>
          <a:bodyPr wrap="square" lIns="0" tIns="0" rIns="0" bIns="0" rtlCol="0" anchor="t">
            <a:spAutoFit/>
          </a:bodyPr>
          <a:lstStyle/>
          <a:p>
            <a:pPr algn="ctr">
              <a:lnSpc>
                <a:spcPts val="12880"/>
              </a:lnSpc>
            </a:pPr>
            <a:r>
              <a:rPr lang="en-US" sz="9200" dirty="0" err="1">
                <a:solidFill>
                  <a:srgbClr val="000000"/>
                </a:solidFill>
                <a:latin typeface="Muli Bold Bold"/>
              </a:rPr>
              <a:t>Trả</a:t>
            </a:r>
            <a:r>
              <a:rPr lang="en-US" sz="9200" dirty="0">
                <a:solidFill>
                  <a:srgbClr val="000000"/>
                </a:solidFill>
                <a:latin typeface="Muli Bold Bold"/>
              </a:rPr>
              <a:t> </a:t>
            </a:r>
            <a:r>
              <a:rPr lang="en-US" sz="9200" dirty="0" err="1">
                <a:solidFill>
                  <a:srgbClr val="000000"/>
                </a:solidFill>
                <a:latin typeface="Muli Bold Bold"/>
              </a:rPr>
              <a:t>lời</a:t>
            </a:r>
            <a:r>
              <a:rPr lang="en-US" sz="9200" dirty="0">
                <a:solidFill>
                  <a:srgbClr val="000000"/>
                </a:solidFill>
                <a:latin typeface="Muli Bold Bold"/>
              </a:rPr>
              <a:t> </a:t>
            </a:r>
            <a:r>
              <a:rPr lang="en-US" sz="9200" dirty="0" err="1">
                <a:solidFill>
                  <a:srgbClr val="000000"/>
                </a:solidFill>
                <a:latin typeface="Muli Bold Bold"/>
              </a:rPr>
              <a:t>câu</a:t>
            </a:r>
            <a:r>
              <a:rPr lang="en-US" sz="9200" dirty="0">
                <a:solidFill>
                  <a:srgbClr val="000000"/>
                </a:solidFill>
                <a:latin typeface="Muli Bold Bold"/>
              </a:rPr>
              <a:t> </a:t>
            </a:r>
            <a:r>
              <a:rPr lang="en-US" sz="9200" dirty="0" err="1">
                <a:solidFill>
                  <a:srgbClr val="000000"/>
                </a:solidFill>
                <a:latin typeface="Muli Bold Bold"/>
              </a:rPr>
              <a:t>hỏi</a:t>
            </a:r>
            <a:endParaRPr lang="en-US" sz="9200" dirty="0">
              <a:solidFill>
                <a:srgbClr val="000000"/>
              </a:solidFill>
              <a:latin typeface="Muli Bold Bold"/>
            </a:endParaRPr>
          </a:p>
        </p:txBody>
      </p:sp>
      <p:sp>
        <p:nvSpPr>
          <p:cNvPr id="10" name="TextBox 10"/>
          <p:cNvSpPr txBox="1"/>
          <p:nvPr/>
        </p:nvSpPr>
        <p:spPr>
          <a:xfrm>
            <a:off x="742101" y="4999125"/>
            <a:ext cx="17545899" cy="1105745"/>
          </a:xfrm>
          <a:prstGeom prst="rect">
            <a:avLst/>
          </a:prstGeom>
        </p:spPr>
        <p:txBody>
          <a:bodyPr lIns="0" tIns="0" rIns="0" bIns="0" rtlCol="0" anchor="t">
            <a:spAutoFit/>
          </a:bodyPr>
          <a:lstStyle/>
          <a:p>
            <a:pPr>
              <a:lnSpc>
                <a:spcPts val="4440"/>
              </a:lnSpc>
            </a:pPr>
            <a:r>
              <a:rPr lang="en-US" sz="3171">
                <a:solidFill>
                  <a:srgbClr val="000000"/>
                </a:solidFill>
                <a:latin typeface="Muli Bold"/>
              </a:rPr>
              <a:t>Các biến dự đoán ảnh hưởng mạnh mẽ là 'Number Car Owned'',  tiếp đến là 'Yearly Income' , 'Age', 'Region'</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64181" y="5300822"/>
            <a:ext cx="433316" cy="489800"/>
          </a:xfrm>
          <a:prstGeom prst="rect">
            <a:avLst/>
          </a:prstGeom>
        </p:spPr>
        <p:txBody>
          <a:bodyPr lIns="0" tIns="0" rIns="0" bIns="0" rtlCol="0" anchor="t">
            <a:spAutoFit/>
          </a:bodyPr>
          <a:lstStyle/>
          <a:p>
            <a:pPr algn="ctr">
              <a:lnSpc>
                <a:spcPts val="3960"/>
              </a:lnSpc>
            </a:pPr>
            <a:r>
              <a:rPr lang="en-US" sz="3600">
                <a:solidFill>
                  <a:srgbClr val="FFFFFF"/>
                </a:solidFill>
                <a:latin typeface="Muli Bold Bold"/>
              </a:rPr>
              <a:t>2</a:t>
            </a:r>
          </a:p>
        </p:txBody>
      </p:sp>
      <p:sp>
        <p:nvSpPr>
          <p:cNvPr id="3" name="TextBox 3"/>
          <p:cNvSpPr txBox="1"/>
          <p:nvPr/>
        </p:nvSpPr>
        <p:spPr>
          <a:xfrm>
            <a:off x="1264181" y="6853067"/>
            <a:ext cx="433316" cy="489800"/>
          </a:xfrm>
          <a:prstGeom prst="rect">
            <a:avLst/>
          </a:prstGeom>
        </p:spPr>
        <p:txBody>
          <a:bodyPr lIns="0" tIns="0" rIns="0" bIns="0" rtlCol="0" anchor="t">
            <a:spAutoFit/>
          </a:bodyPr>
          <a:lstStyle/>
          <a:p>
            <a:pPr algn="ctr">
              <a:lnSpc>
                <a:spcPts val="3960"/>
              </a:lnSpc>
            </a:pPr>
            <a:r>
              <a:rPr lang="en-US" sz="3600">
                <a:solidFill>
                  <a:srgbClr val="FFFFFF"/>
                </a:solidFill>
                <a:latin typeface="Muli Bold Bold"/>
              </a:rPr>
              <a:t>3</a:t>
            </a:r>
          </a:p>
        </p:txBody>
      </p:sp>
      <p:sp>
        <p:nvSpPr>
          <p:cNvPr id="4" name="TextBox 4"/>
          <p:cNvSpPr txBox="1"/>
          <p:nvPr/>
        </p:nvSpPr>
        <p:spPr>
          <a:xfrm>
            <a:off x="1028700" y="857250"/>
            <a:ext cx="9563100" cy="1566544"/>
          </a:xfrm>
          <a:prstGeom prst="rect">
            <a:avLst/>
          </a:prstGeom>
        </p:spPr>
        <p:txBody>
          <a:bodyPr wrap="square" lIns="0" tIns="0" rIns="0" bIns="0" rtlCol="0" anchor="t">
            <a:spAutoFit/>
          </a:bodyPr>
          <a:lstStyle/>
          <a:p>
            <a:pPr algn="ctr">
              <a:lnSpc>
                <a:spcPts val="12880"/>
              </a:lnSpc>
            </a:pPr>
            <a:r>
              <a:rPr lang="en-US" sz="9200" dirty="0" err="1">
                <a:solidFill>
                  <a:srgbClr val="000000"/>
                </a:solidFill>
                <a:latin typeface="Muli Bold Bold"/>
              </a:rPr>
              <a:t>Trả</a:t>
            </a:r>
            <a:r>
              <a:rPr lang="en-US" sz="9200" dirty="0">
                <a:solidFill>
                  <a:srgbClr val="000000"/>
                </a:solidFill>
                <a:latin typeface="Muli Bold Bold"/>
              </a:rPr>
              <a:t> </a:t>
            </a:r>
            <a:r>
              <a:rPr lang="en-US" sz="9200" dirty="0" err="1">
                <a:solidFill>
                  <a:srgbClr val="000000"/>
                </a:solidFill>
                <a:latin typeface="Muli Bold Bold"/>
              </a:rPr>
              <a:t>lời</a:t>
            </a:r>
            <a:r>
              <a:rPr lang="en-US" sz="9200" dirty="0">
                <a:solidFill>
                  <a:srgbClr val="000000"/>
                </a:solidFill>
                <a:latin typeface="Muli Bold Bold"/>
              </a:rPr>
              <a:t> </a:t>
            </a:r>
            <a:r>
              <a:rPr lang="en-US" sz="9200" dirty="0" err="1">
                <a:solidFill>
                  <a:srgbClr val="000000"/>
                </a:solidFill>
                <a:latin typeface="Muli Bold Bold"/>
              </a:rPr>
              <a:t>câu</a:t>
            </a:r>
            <a:r>
              <a:rPr lang="en-US" sz="9200" dirty="0">
                <a:solidFill>
                  <a:srgbClr val="000000"/>
                </a:solidFill>
                <a:latin typeface="Muli Bold Bold"/>
              </a:rPr>
              <a:t> </a:t>
            </a:r>
            <a:r>
              <a:rPr lang="en-US" sz="9200" dirty="0" err="1">
                <a:solidFill>
                  <a:srgbClr val="000000"/>
                </a:solidFill>
                <a:latin typeface="Muli Bold Bold"/>
              </a:rPr>
              <a:t>hỏi</a:t>
            </a:r>
            <a:endParaRPr lang="en-US" sz="9200" dirty="0">
              <a:solidFill>
                <a:srgbClr val="000000"/>
              </a:solidFill>
              <a:latin typeface="Muli Bold Bold"/>
            </a:endParaRPr>
          </a:p>
        </p:txBody>
      </p:sp>
      <p:sp>
        <p:nvSpPr>
          <p:cNvPr id="5" name="TextBox 5"/>
          <p:cNvSpPr txBox="1"/>
          <p:nvPr/>
        </p:nvSpPr>
        <p:spPr>
          <a:xfrm>
            <a:off x="742101" y="4999125"/>
            <a:ext cx="17545899" cy="1105745"/>
          </a:xfrm>
          <a:prstGeom prst="rect">
            <a:avLst/>
          </a:prstGeom>
        </p:spPr>
        <p:txBody>
          <a:bodyPr lIns="0" tIns="0" rIns="0" bIns="0" rtlCol="0" anchor="t">
            <a:spAutoFit/>
          </a:bodyPr>
          <a:lstStyle/>
          <a:p>
            <a:pPr>
              <a:lnSpc>
                <a:spcPts val="4440"/>
              </a:lnSpc>
            </a:pPr>
            <a:r>
              <a:rPr lang="en-US" sz="3171">
                <a:solidFill>
                  <a:srgbClr val="000000"/>
                </a:solidFill>
                <a:latin typeface="Muli Bold"/>
              </a:rPr>
              <a:t>Chẳng hạn những người  có 'Number Car Owned' là 0  và 'Region' là  Pacific thì  khả năng cao là người đó sẽ thực hiện việc mua xe đạp.</a:t>
            </a:r>
          </a:p>
        </p:txBody>
      </p:sp>
      <p:grpSp>
        <p:nvGrpSpPr>
          <p:cNvPr id="6" name="Group 6"/>
          <p:cNvGrpSpPr/>
          <p:nvPr/>
        </p:nvGrpSpPr>
        <p:grpSpPr>
          <a:xfrm>
            <a:off x="1028700" y="2973072"/>
            <a:ext cx="7336061" cy="1543451"/>
            <a:chOff x="0" y="0"/>
            <a:chExt cx="9781414" cy="2057934"/>
          </a:xfrm>
        </p:grpSpPr>
        <p:grpSp>
          <p:nvGrpSpPr>
            <p:cNvPr id="7" name="Group 7"/>
            <p:cNvGrpSpPr/>
            <p:nvPr/>
          </p:nvGrpSpPr>
          <p:grpSpPr>
            <a:xfrm>
              <a:off x="0" y="0"/>
              <a:ext cx="1462351" cy="1462351"/>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id="9" name="TextBox 9"/>
            <p:cNvSpPr txBox="1"/>
            <p:nvPr/>
          </p:nvSpPr>
          <p:spPr>
            <a:xfrm>
              <a:off x="389002" y="350852"/>
              <a:ext cx="715816" cy="849699"/>
            </a:xfrm>
            <a:prstGeom prst="rect">
              <a:avLst/>
            </a:prstGeom>
          </p:spPr>
          <p:txBody>
            <a:bodyPr lIns="0" tIns="0" rIns="0" bIns="0" rtlCol="0" anchor="t">
              <a:spAutoFit/>
            </a:bodyPr>
            <a:lstStyle/>
            <a:p>
              <a:pPr algn="ctr">
                <a:lnSpc>
                  <a:spcPts val="4906"/>
                </a:lnSpc>
              </a:pPr>
              <a:r>
                <a:rPr lang="en-US" sz="4460">
                  <a:solidFill>
                    <a:srgbClr val="FFFFFF"/>
                  </a:solidFill>
                  <a:latin typeface="Muli Bold Bold"/>
                </a:rPr>
                <a:t>2</a:t>
              </a:r>
            </a:p>
          </p:txBody>
        </p:sp>
        <p:sp>
          <p:nvSpPr>
            <p:cNvPr id="10" name="TextBox 10"/>
            <p:cNvSpPr txBox="1"/>
            <p:nvPr/>
          </p:nvSpPr>
          <p:spPr>
            <a:xfrm>
              <a:off x="2044539" y="24492"/>
              <a:ext cx="7736876" cy="2033442"/>
            </a:xfrm>
            <a:prstGeom prst="rect">
              <a:avLst/>
            </a:prstGeom>
          </p:spPr>
          <p:txBody>
            <a:bodyPr lIns="0" tIns="0" rIns="0" bIns="0" rtlCol="0" anchor="t">
              <a:spAutoFit/>
            </a:bodyPr>
            <a:lstStyle/>
            <a:p>
              <a:pPr marL="0" lvl="0" indent="0">
                <a:lnSpc>
                  <a:spcPts val="4162"/>
                </a:lnSpc>
                <a:spcBef>
                  <a:spcPct val="0"/>
                </a:spcBef>
              </a:pPr>
              <a:r>
                <a:rPr lang="en-US" sz="2973">
                  <a:solidFill>
                    <a:srgbClr val="000000"/>
                  </a:solidFill>
                  <a:latin typeface="Muli Bold"/>
                </a:rPr>
                <a:t>Có đặc điểm nào nổi trội giữa các nhóm khách hàng hay không?</a:t>
              </a: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rot="-674785">
            <a:off x="9987243" y="4117405"/>
            <a:ext cx="3002987" cy="2001991"/>
          </a:xfrm>
          <a:prstGeom prst="rect">
            <a:avLst/>
          </a:prstGeom>
        </p:spPr>
      </p:pic>
      <p:pic>
        <p:nvPicPr>
          <p:cNvPr id="3" name="Picture 3"/>
          <p:cNvPicPr>
            <a:picLocks noChangeAspect="1"/>
          </p:cNvPicPr>
          <p:nvPr/>
        </p:nvPicPr>
        <p:blipFill>
          <a:blip r:embed="rId3"/>
          <a:srcRect t="62" b="62"/>
          <a:stretch>
            <a:fillRect/>
          </a:stretch>
        </p:blipFill>
        <p:spPr>
          <a:xfrm rot="-161149">
            <a:off x="11339189" y="6481772"/>
            <a:ext cx="3002987" cy="2001991"/>
          </a:xfrm>
          <a:prstGeom prst="rect">
            <a:avLst/>
          </a:prstGeom>
        </p:spPr>
      </p:pic>
      <p:pic>
        <p:nvPicPr>
          <p:cNvPr id="4" name="Picture 4"/>
          <p:cNvPicPr>
            <a:picLocks noChangeAspect="1"/>
          </p:cNvPicPr>
          <p:nvPr/>
        </p:nvPicPr>
        <p:blipFill>
          <a:blip r:embed="rId4"/>
          <a:srcRect/>
          <a:stretch>
            <a:fillRect/>
          </a:stretch>
        </p:blipFill>
        <p:spPr>
          <a:xfrm>
            <a:off x="2316381" y="2157519"/>
            <a:ext cx="14942919" cy="8015535"/>
          </a:xfrm>
          <a:prstGeom prst="rect">
            <a:avLst/>
          </a:prstGeom>
        </p:spPr>
      </p:pic>
      <p:grpSp>
        <p:nvGrpSpPr>
          <p:cNvPr id="5" name="Group 5"/>
          <p:cNvGrpSpPr/>
          <p:nvPr/>
        </p:nvGrpSpPr>
        <p:grpSpPr>
          <a:xfrm>
            <a:off x="808438" y="376833"/>
            <a:ext cx="5925373" cy="1669434"/>
            <a:chOff x="0" y="0"/>
            <a:chExt cx="7900498" cy="2225912"/>
          </a:xfrm>
        </p:grpSpPr>
        <p:sp>
          <p:nvSpPr>
            <p:cNvPr id="6" name="TextBox 6"/>
            <p:cNvSpPr txBox="1"/>
            <p:nvPr/>
          </p:nvSpPr>
          <p:spPr>
            <a:xfrm>
              <a:off x="1655851" y="24367"/>
              <a:ext cx="6244647" cy="2201545"/>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Muli Bold"/>
                </a:rPr>
                <a:t>Hãy so sánh sự khác biệt giữa nhóm có tiềm năng mua xe đạp cao nhất và nhóm có tiềm năng mua xe đạp thấp nhất.</a:t>
              </a:r>
            </a:p>
          </p:txBody>
        </p:sp>
        <p:grpSp>
          <p:nvGrpSpPr>
            <p:cNvPr id="7" name="Group 7"/>
            <p:cNvGrpSpPr/>
            <p:nvPr/>
          </p:nvGrpSpPr>
          <p:grpSpPr>
            <a:xfrm>
              <a:off x="0" y="0"/>
              <a:ext cx="1180304" cy="1180304"/>
              <a:chOff x="0" y="0"/>
              <a:chExt cx="6350000" cy="6350000"/>
            </a:xfrm>
          </p:grpSpPr>
          <p:sp>
            <p:nvSpPr>
              <p:cNvPr id="8" name="Freeform 8"/>
              <p:cNvSpPr/>
              <p:nvPr/>
            </p:nvSpPr>
            <p:spPr>
              <a:xfrm>
                <a:off x="14167" y="0"/>
                <a:ext cx="6321665" cy="6350000"/>
              </a:xfrm>
              <a:custGeom>
                <a:avLst/>
                <a:gdLst/>
                <a:ahLst/>
                <a:cxnLst/>
                <a:rect l="l" t="t" r="r" b="b"/>
                <a:pathLst>
                  <a:path w="6321665" h="6350000">
                    <a:moveTo>
                      <a:pt x="3160833" y="0"/>
                    </a:moveTo>
                    <a:lnTo>
                      <a:pt x="3160833" y="0"/>
                    </a:lnTo>
                    <a:cubicBezTo>
                      <a:pt x="4908795" y="7817"/>
                      <a:pt x="6321666" y="1427021"/>
                      <a:pt x="6321666" y="3175000"/>
                    </a:cubicBezTo>
                    <a:cubicBezTo>
                      <a:pt x="6321666" y="4922979"/>
                      <a:pt x="4908795" y="6342183"/>
                      <a:pt x="3160833" y="6350000"/>
                    </a:cubicBezTo>
                    <a:cubicBezTo>
                      <a:pt x="1412871" y="6342183"/>
                      <a:pt x="0" y="4922979"/>
                      <a:pt x="0" y="3175000"/>
                    </a:cubicBezTo>
                    <a:cubicBezTo>
                      <a:pt x="0" y="1427021"/>
                      <a:pt x="1412871" y="7817"/>
                      <a:pt x="3160833" y="0"/>
                    </a:cubicBezTo>
                    <a:close/>
                  </a:path>
                </a:pathLst>
              </a:custGeom>
              <a:solidFill>
                <a:srgbClr val="43C466"/>
              </a:solidFill>
            </p:spPr>
          </p:sp>
        </p:grpSp>
        <p:sp>
          <p:nvSpPr>
            <p:cNvPr id="9" name="TextBox 9"/>
            <p:cNvSpPr txBox="1"/>
            <p:nvPr/>
          </p:nvSpPr>
          <p:spPr>
            <a:xfrm>
              <a:off x="313975" y="300056"/>
              <a:ext cx="577755" cy="668942"/>
            </a:xfrm>
            <a:prstGeom prst="rect">
              <a:avLst/>
            </a:prstGeom>
          </p:spPr>
          <p:txBody>
            <a:bodyPr lIns="0" tIns="0" rIns="0" bIns="0" rtlCol="0" anchor="t">
              <a:spAutoFit/>
            </a:bodyPr>
            <a:lstStyle/>
            <a:p>
              <a:pPr algn="ctr">
                <a:lnSpc>
                  <a:spcPts val="3960"/>
                </a:lnSpc>
              </a:pPr>
              <a:r>
                <a:rPr lang="en-US" sz="3600">
                  <a:solidFill>
                    <a:srgbClr val="FFFFFF"/>
                  </a:solidFill>
                  <a:latin typeface="Muli Bold Bold"/>
                </a:rPr>
                <a:t>3</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162494" y="2918585"/>
            <a:ext cx="10688185" cy="4883150"/>
          </a:xfrm>
          <a:prstGeom prst="rect">
            <a:avLst/>
          </a:prstGeom>
        </p:spPr>
        <p:txBody>
          <a:bodyPr lIns="0" tIns="0" rIns="0" bIns="0" rtlCol="0" anchor="t">
            <a:spAutoFit/>
          </a:bodyPr>
          <a:lstStyle/>
          <a:p>
            <a:pPr algn="ctr">
              <a:lnSpc>
                <a:spcPts val="5500"/>
              </a:lnSpc>
            </a:pPr>
            <a:r>
              <a:rPr lang="en-US" sz="5000" spc="-50">
                <a:solidFill>
                  <a:srgbClr val="000000"/>
                </a:solidFill>
                <a:latin typeface="Muli Bold Bold"/>
              </a:rPr>
              <a:t>Thuật toán Microsoft Logistic Regession  và so sánh với thuật toán Microsoft Decision Tree trong dự đoán một người có mua xe đạp không?</a:t>
            </a:r>
          </a:p>
          <a:p>
            <a:pPr algn="ctr">
              <a:lnSpc>
                <a:spcPts val="5500"/>
              </a:lnSpc>
            </a:pPr>
            <a:r>
              <a:rPr lang="en-US" sz="5000" spc="-50">
                <a:solidFill>
                  <a:srgbClr val="000000"/>
                </a:solidFill>
                <a:latin typeface="Muli Bold Bold"/>
              </a:rPr>
              <a:t> </a:t>
            </a:r>
          </a:p>
          <a:p>
            <a:pPr marL="0" lvl="0" indent="0" algn="ctr">
              <a:lnSpc>
                <a:spcPts val="5500"/>
              </a:lnSpc>
            </a:pPr>
            <a:endParaRPr lang="en-US" sz="5000" spc="-50">
              <a:solidFill>
                <a:srgbClr val="000000"/>
              </a:solidFill>
              <a:latin typeface="Muli Bold Bold"/>
            </a:endParaRP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50679" y="3535119"/>
            <a:ext cx="3437321" cy="6751881"/>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28700" y="1028700"/>
            <a:ext cx="8115300" cy="875703"/>
            <a:chOff x="0" y="0"/>
            <a:chExt cx="10820400" cy="1167604"/>
          </a:xfrm>
        </p:grpSpPr>
        <p:grpSp>
          <p:nvGrpSpPr>
            <p:cNvPr id="3" name="Group 3"/>
            <p:cNvGrpSpPr/>
            <p:nvPr/>
          </p:nvGrpSpPr>
          <p:grpSpPr>
            <a:xfrm>
              <a:off x="762360" y="0"/>
              <a:ext cx="10058040" cy="1167604"/>
              <a:chOff x="0" y="0"/>
              <a:chExt cx="16486739" cy="1913890"/>
            </a:xfrm>
          </p:grpSpPr>
          <p:sp>
            <p:nvSpPr>
              <p:cNvPr id="4" name="Freeform 4"/>
              <p:cNvSpPr/>
              <p:nvPr/>
            </p:nvSpPr>
            <p:spPr>
              <a:xfrm>
                <a:off x="0" y="0"/>
                <a:ext cx="16486739" cy="1913890"/>
              </a:xfrm>
              <a:custGeom>
                <a:avLst/>
                <a:gdLst/>
                <a:ahLst/>
                <a:cxnLst/>
                <a:rect l="l" t="t" r="r" b="b"/>
                <a:pathLst>
                  <a:path w="16486739" h="1913890">
                    <a:moveTo>
                      <a:pt x="16362279" y="1913890"/>
                    </a:moveTo>
                    <a:lnTo>
                      <a:pt x="124460" y="1913890"/>
                    </a:lnTo>
                    <a:cubicBezTo>
                      <a:pt x="55880" y="1913890"/>
                      <a:pt x="0" y="1858010"/>
                      <a:pt x="0" y="1789430"/>
                    </a:cubicBezTo>
                    <a:lnTo>
                      <a:pt x="0" y="124460"/>
                    </a:lnTo>
                    <a:cubicBezTo>
                      <a:pt x="0" y="55880"/>
                      <a:pt x="55880" y="0"/>
                      <a:pt x="124460" y="0"/>
                    </a:cubicBezTo>
                    <a:lnTo>
                      <a:pt x="16362279" y="0"/>
                    </a:lnTo>
                    <a:cubicBezTo>
                      <a:pt x="16430859" y="0"/>
                      <a:pt x="16486739" y="55880"/>
                      <a:pt x="16486739" y="124460"/>
                    </a:cubicBezTo>
                    <a:lnTo>
                      <a:pt x="16486739" y="1789430"/>
                    </a:lnTo>
                    <a:cubicBezTo>
                      <a:pt x="16486739" y="1858010"/>
                      <a:pt x="16430859" y="1913890"/>
                      <a:pt x="16362279" y="1913890"/>
                    </a:cubicBezTo>
                    <a:close/>
                  </a:path>
                </a:pathLst>
              </a:custGeom>
              <a:solidFill>
                <a:srgbClr val="E8E8E8"/>
              </a:solidFill>
            </p:spPr>
          </p:sp>
        </p:grpSp>
        <p:sp>
          <p:nvSpPr>
            <p:cNvPr id="5" name="TextBox 5"/>
            <p:cNvSpPr txBox="1"/>
            <p:nvPr/>
          </p:nvSpPr>
          <p:spPr>
            <a:xfrm>
              <a:off x="1546533" y="203719"/>
              <a:ext cx="9273867" cy="707602"/>
            </a:xfrm>
            <a:prstGeom prst="rect">
              <a:avLst/>
            </a:prstGeom>
          </p:spPr>
          <p:txBody>
            <a:bodyPr lIns="0" tIns="0" rIns="0" bIns="0" rtlCol="0" anchor="t">
              <a:spAutoFit/>
            </a:bodyPr>
            <a:lstStyle/>
            <a:p>
              <a:pPr marL="0" lvl="0" indent="0" algn="l">
                <a:lnSpc>
                  <a:spcPts val="4480"/>
                </a:lnSpc>
                <a:spcBef>
                  <a:spcPct val="0"/>
                </a:spcBef>
              </a:pPr>
              <a:r>
                <a:rPr lang="en-US" sz="3200">
                  <a:solidFill>
                    <a:srgbClr val="000000"/>
                  </a:solidFill>
                  <a:latin typeface="DM Sans"/>
                </a:rPr>
                <a:t>Thiết lập Training Data</a:t>
              </a:r>
            </a:p>
          </p:txBody>
        </p:sp>
        <p:grpSp>
          <p:nvGrpSpPr>
            <p:cNvPr id="6" name="Group 6"/>
            <p:cNvGrpSpPr/>
            <p:nvPr/>
          </p:nvGrpSpPr>
          <p:grpSpPr>
            <a:xfrm>
              <a:off x="0" y="0"/>
              <a:ext cx="1167604" cy="1167604"/>
              <a:chOff x="0" y="0"/>
              <a:chExt cx="1913890" cy="1913890"/>
            </a:xfrm>
          </p:grpSpPr>
          <p:sp>
            <p:nvSpPr>
              <p:cNvPr id="7" name="Freeform 7"/>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8" name="TextBox 8"/>
            <p:cNvSpPr txBox="1"/>
            <p:nvPr/>
          </p:nvSpPr>
          <p:spPr>
            <a:xfrm>
              <a:off x="301275" y="282668"/>
              <a:ext cx="577755" cy="678467"/>
            </a:xfrm>
            <a:prstGeom prst="rect">
              <a:avLst/>
            </a:prstGeom>
          </p:spPr>
          <p:txBody>
            <a:bodyPr lIns="0" tIns="0" rIns="0" bIns="0" rtlCol="0" anchor="t">
              <a:spAutoFit/>
            </a:bodyPr>
            <a:lstStyle/>
            <a:p>
              <a:pPr algn="ctr">
                <a:lnSpc>
                  <a:spcPts val="3960"/>
                </a:lnSpc>
              </a:pPr>
              <a:r>
                <a:rPr lang="en-US" sz="3600">
                  <a:solidFill>
                    <a:srgbClr val="FFFFFF"/>
                  </a:solidFill>
                  <a:latin typeface="DM Sans Bold"/>
                </a:rPr>
                <a:t>1</a:t>
              </a:r>
            </a:p>
          </p:txBody>
        </p:sp>
      </p:grpSp>
      <p:pic>
        <p:nvPicPr>
          <p:cNvPr id="9" name="Picture 9"/>
          <p:cNvPicPr>
            <a:picLocks noChangeAspect="1"/>
          </p:cNvPicPr>
          <p:nvPr/>
        </p:nvPicPr>
        <p:blipFill>
          <a:blip r:embed="rId2"/>
          <a:srcRect/>
          <a:stretch>
            <a:fillRect/>
          </a:stretch>
        </p:blipFill>
        <p:spPr>
          <a:xfrm>
            <a:off x="2274113" y="2187994"/>
            <a:ext cx="13454175" cy="7070306"/>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0470" y="1106892"/>
            <a:ext cx="7543530" cy="875703"/>
            <a:chOff x="0" y="0"/>
            <a:chExt cx="16486739" cy="1913890"/>
          </a:xfrm>
        </p:grpSpPr>
        <p:sp>
          <p:nvSpPr>
            <p:cNvPr id="3" name="Freeform 3"/>
            <p:cNvSpPr/>
            <p:nvPr/>
          </p:nvSpPr>
          <p:spPr>
            <a:xfrm>
              <a:off x="0" y="0"/>
              <a:ext cx="16486739" cy="1913890"/>
            </a:xfrm>
            <a:custGeom>
              <a:avLst/>
              <a:gdLst/>
              <a:ahLst/>
              <a:cxnLst/>
              <a:rect l="l" t="t" r="r" b="b"/>
              <a:pathLst>
                <a:path w="16486739" h="1913890">
                  <a:moveTo>
                    <a:pt x="16362279" y="1913890"/>
                  </a:moveTo>
                  <a:lnTo>
                    <a:pt x="124460" y="1913890"/>
                  </a:lnTo>
                  <a:cubicBezTo>
                    <a:pt x="55880" y="1913890"/>
                    <a:pt x="0" y="1858010"/>
                    <a:pt x="0" y="1789430"/>
                  </a:cubicBezTo>
                  <a:lnTo>
                    <a:pt x="0" y="124460"/>
                  </a:lnTo>
                  <a:cubicBezTo>
                    <a:pt x="0" y="55880"/>
                    <a:pt x="55880" y="0"/>
                    <a:pt x="124460" y="0"/>
                  </a:cubicBezTo>
                  <a:lnTo>
                    <a:pt x="16362279" y="0"/>
                  </a:lnTo>
                  <a:cubicBezTo>
                    <a:pt x="16430859" y="0"/>
                    <a:pt x="16486739" y="55880"/>
                    <a:pt x="16486739" y="124460"/>
                  </a:cubicBezTo>
                  <a:lnTo>
                    <a:pt x="16486739" y="1789430"/>
                  </a:lnTo>
                  <a:cubicBezTo>
                    <a:pt x="16486739" y="1858010"/>
                    <a:pt x="16430859" y="1913890"/>
                    <a:pt x="16362279" y="1913890"/>
                  </a:cubicBezTo>
                  <a:close/>
                </a:path>
              </a:pathLst>
            </a:custGeom>
            <a:solidFill>
              <a:srgbClr val="E8E8E8"/>
            </a:solidFill>
          </p:spPr>
        </p:sp>
      </p:grpSp>
      <p:sp>
        <p:nvSpPr>
          <p:cNvPr id="4" name="TextBox 4"/>
          <p:cNvSpPr txBox="1"/>
          <p:nvPr/>
        </p:nvSpPr>
        <p:spPr>
          <a:xfrm>
            <a:off x="2188600" y="1223643"/>
            <a:ext cx="6955400" cy="1109345"/>
          </a:xfrm>
          <a:prstGeom prst="rect">
            <a:avLst/>
          </a:prstGeom>
        </p:spPr>
        <p:txBody>
          <a:bodyPr lIns="0" tIns="0" rIns="0" bIns="0" rtlCol="0" anchor="t">
            <a:spAutoFit/>
          </a:bodyPr>
          <a:lstStyle/>
          <a:p>
            <a:pPr>
              <a:lnSpc>
                <a:spcPts val="4480"/>
              </a:lnSpc>
            </a:pPr>
            <a:r>
              <a:rPr lang="en-US" sz="3200">
                <a:solidFill>
                  <a:srgbClr val="000000"/>
                </a:solidFill>
                <a:latin typeface="DM Sans"/>
              </a:rPr>
              <a:t>Deploy Logistic Regression Mining:</a:t>
            </a:r>
          </a:p>
          <a:p>
            <a:pPr marL="0" lvl="0" indent="0" algn="l">
              <a:lnSpc>
                <a:spcPts val="4480"/>
              </a:lnSpc>
              <a:spcBef>
                <a:spcPct val="0"/>
              </a:spcBef>
            </a:pPr>
            <a:endParaRPr lang="en-US" sz="3200">
              <a:solidFill>
                <a:srgbClr val="000000"/>
              </a:solidFill>
              <a:latin typeface="DM Sans"/>
            </a:endParaRPr>
          </a:p>
        </p:txBody>
      </p:sp>
      <p:grpSp>
        <p:nvGrpSpPr>
          <p:cNvPr id="5" name="Group 5"/>
          <p:cNvGrpSpPr/>
          <p:nvPr/>
        </p:nvGrpSpPr>
        <p:grpSpPr>
          <a:xfrm>
            <a:off x="1028700" y="1106892"/>
            <a:ext cx="875703" cy="875703"/>
            <a:chOff x="0" y="0"/>
            <a:chExt cx="1913890" cy="1913890"/>
          </a:xfrm>
        </p:grpSpPr>
        <p:sp>
          <p:nvSpPr>
            <p:cNvPr id="6" name="Freeform 6"/>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7" name="TextBox 7"/>
          <p:cNvSpPr txBox="1"/>
          <p:nvPr/>
        </p:nvSpPr>
        <p:spPr>
          <a:xfrm>
            <a:off x="1254656" y="1328418"/>
            <a:ext cx="433316" cy="499325"/>
          </a:xfrm>
          <a:prstGeom prst="rect">
            <a:avLst/>
          </a:prstGeom>
        </p:spPr>
        <p:txBody>
          <a:bodyPr lIns="0" tIns="0" rIns="0" bIns="0" rtlCol="0" anchor="t">
            <a:spAutoFit/>
          </a:bodyPr>
          <a:lstStyle/>
          <a:p>
            <a:pPr algn="ctr">
              <a:lnSpc>
                <a:spcPts val="3960"/>
              </a:lnSpc>
            </a:pPr>
            <a:r>
              <a:rPr lang="en-US" sz="3600">
                <a:solidFill>
                  <a:srgbClr val="FFFFFF"/>
                </a:solidFill>
                <a:latin typeface="DM Sans Bold"/>
              </a:rPr>
              <a:t>2</a:t>
            </a:r>
          </a:p>
        </p:txBody>
      </p:sp>
      <p:pic>
        <p:nvPicPr>
          <p:cNvPr id="8" name="Picture 8"/>
          <p:cNvPicPr>
            <a:picLocks noChangeAspect="1"/>
          </p:cNvPicPr>
          <p:nvPr/>
        </p:nvPicPr>
        <p:blipFill>
          <a:blip r:embed="rId2"/>
          <a:srcRect/>
          <a:stretch>
            <a:fillRect/>
          </a:stretch>
        </p:blipFill>
        <p:spPr>
          <a:xfrm>
            <a:off x="1864269" y="2639625"/>
            <a:ext cx="13457222" cy="721223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0470" y="1106892"/>
            <a:ext cx="7543530" cy="875703"/>
            <a:chOff x="0" y="0"/>
            <a:chExt cx="16486739" cy="1913890"/>
          </a:xfrm>
        </p:grpSpPr>
        <p:sp>
          <p:nvSpPr>
            <p:cNvPr id="3" name="Freeform 3"/>
            <p:cNvSpPr/>
            <p:nvPr/>
          </p:nvSpPr>
          <p:spPr>
            <a:xfrm>
              <a:off x="0" y="0"/>
              <a:ext cx="16486739" cy="1913890"/>
            </a:xfrm>
            <a:custGeom>
              <a:avLst/>
              <a:gdLst/>
              <a:ahLst/>
              <a:cxnLst/>
              <a:rect l="l" t="t" r="r" b="b"/>
              <a:pathLst>
                <a:path w="16486739" h="1913890">
                  <a:moveTo>
                    <a:pt x="16362279" y="1913890"/>
                  </a:moveTo>
                  <a:lnTo>
                    <a:pt x="124460" y="1913890"/>
                  </a:lnTo>
                  <a:cubicBezTo>
                    <a:pt x="55880" y="1913890"/>
                    <a:pt x="0" y="1858010"/>
                    <a:pt x="0" y="1789430"/>
                  </a:cubicBezTo>
                  <a:lnTo>
                    <a:pt x="0" y="124460"/>
                  </a:lnTo>
                  <a:cubicBezTo>
                    <a:pt x="0" y="55880"/>
                    <a:pt x="55880" y="0"/>
                    <a:pt x="124460" y="0"/>
                  </a:cubicBezTo>
                  <a:lnTo>
                    <a:pt x="16362279" y="0"/>
                  </a:lnTo>
                  <a:cubicBezTo>
                    <a:pt x="16430859" y="0"/>
                    <a:pt x="16486739" y="55880"/>
                    <a:pt x="16486739" y="124460"/>
                  </a:cubicBezTo>
                  <a:lnTo>
                    <a:pt x="16486739" y="1789430"/>
                  </a:lnTo>
                  <a:cubicBezTo>
                    <a:pt x="16486739" y="1858010"/>
                    <a:pt x="16430859" y="1913890"/>
                    <a:pt x="16362279" y="1913890"/>
                  </a:cubicBezTo>
                  <a:close/>
                </a:path>
              </a:pathLst>
            </a:custGeom>
            <a:solidFill>
              <a:srgbClr val="E8E8E8"/>
            </a:solidFill>
          </p:spPr>
        </p:sp>
      </p:grpSp>
      <p:grpSp>
        <p:nvGrpSpPr>
          <p:cNvPr id="4" name="Group 4"/>
          <p:cNvGrpSpPr/>
          <p:nvPr/>
        </p:nvGrpSpPr>
        <p:grpSpPr>
          <a:xfrm>
            <a:off x="1028700" y="1106892"/>
            <a:ext cx="875703" cy="875703"/>
            <a:chOff x="0" y="0"/>
            <a:chExt cx="1913890" cy="1913890"/>
          </a:xfrm>
        </p:grpSpPr>
        <p:sp>
          <p:nvSpPr>
            <p:cNvPr id="5" name="Freeform 5"/>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pic>
        <p:nvPicPr>
          <p:cNvPr id="6" name="Picture 6"/>
          <p:cNvPicPr>
            <a:picLocks noChangeAspect="1"/>
          </p:cNvPicPr>
          <p:nvPr/>
        </p:nvPicPr>
        <p:blipFill>
          <a:blip r:embed="rId2"/>
          <a:srcRect t="537" r="1066" b="3732"/>
          <a:stretch>
            <a:fillRect/>
          </a:stretch>
        </p:blipFill>
        <p:spPr>
          <a:xfrm>
            <a:off x="1600470" y="2613976"/>
            <a:ext cx="13961293" cy="6644324"/>
          </a:xfrm>
          <a:prstGeom prst="rect">
            <a:avLst/>
          </a:prstGeom>
        </p:spPr>
      </p:pic>
      <p:sp>
        <p:nvSpPr>
          <p:cNvPr id="7" name="TextBox 7"/>
          <p:cNvSpPr txBox="1"/>
          <p:nvPr/>
        </p:nvSpPr>
        <p:spPr>
          <a:xfrm>
            <a:off x="2188600" y="942656"/>
            <a:ext cx="6955400" cy="1671320"/>
          </a:xfrm>
          <a:prstGeom prst="rect">
            <a:avLst/>
          </a:prstGeom>
        </p:spPr>
        <p:txBody>
          <a:bodyPr lIns="0" tIns="0" rIns="0" bIns="0" rtlCol="0" anchor="t">
            <a:spAutoFit/>
          </a:bodyPr>
          <a:lstStyle/>
          <a:p>
            <a:pPr>
              <a:lnSpc>
                <a:spcPts val="4480"/>
              </a:lnSpc>
            </a:pPr>
            <a:r>
              <a:rPr lang="en-US" sz="3200">
                <a:solidFill>
                  <a:srgbClr val="000000"/>
                </a:solidFill>
                <a:latin typeface="DM Sans"/>
              </a:rPr>
              <a:t>Thêm thuật toán  Decision Trees Mining vào mô hình</a:t>
            </a:r>
          </a:p>
          <a:p>
            <a:pPr marL="0" lvl="0" indent="0" algn="l">
              <a:lnSpc>
                <a:spcPts val="4480"/>
              </a:lnSpc>
              <a:spcBef>
                <a:spcPct val="0"/>
              </a:spcBef>
            </a:pPr>
            <a:endParaRPr lang="en-US" sz="3200">
              <a:solidFill>
                <a:srgbClr val="000000"/>
              </a:solidFill>
              <a:latin typeface="DM Sans"/>
            </a:endParaRPr>
          </a:p>
        </p:txBody>
      </p:sp>
      <p:sp>
        <p:nvSpPr>
          <p:cNvPr id="8" name="TextBox 8"/>
          <p:cNvSpPr txBox="1"/>
          <p:nvPr/>
        </p:nvSpPr>
        <p:spPr>
          <a:xfrm>
            <a:off x="1254656" y="1328418"/>
            <a:ext cx="433316" cy="499325"/>
          </a:xfrm>
          <a:prstGeom prst="rect">
            <a:avLst/>
          </a:prstGeom>
        </p:spPr>
        <p:txBody>
          <a:bodyPr lIns="0" tIns="0" rIns="0" bIns="0" rtlCol="0" anchor="t">
            <a:spAutoFit/>
          </a:bodyPr>
          <a:lstStyle/>
          <a:p>
            <a:pPr algn="ctr">
              <a:lnSpc>
                <a:spcPts val="3960"/>
              </a:lnSpc>
            </a:pPr>
            <a:r>
              <a:rPr lang="en-US" sz="3600">
                <a:solidFill>
                  <a:srgbClr val="FFFFFF"/>
                </a:solidFill>
                <a:latin typeface="DM Sans Bold"/>
              </a:rPr>
              <a:t>3</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600470" y="1106892"/>
            <a:ext cx="9028436" cy="1048081"/>
            <a:chOff x="0" y="0"/>
            <a:chExt cx="16486739" cy="1913890"/>
          </a:xfrm>
        </p:grpSpPr>
        <p:sp>
          <p:nvSpPr>
            <p:cNvPr id="3" name="Freeform 3"/>
            <p:cNvSpPr/>
            <p:nvPr/>
          </p:nvSpPr>
          <p:spPr>
            <a:xfrm>
              <a:off x="0" y="0"/>
              <a:ext cx="16486739" cy="1913890"/>
            </a:xfrm>
            <a:custGeom>
              <a:avLst/>
              <a:gdLst/>
              <a:ahLst/>
              <a:cxnLst/>
              <a:rect l="l" t="t" r="r" b="b"/>
              <a:pathLst>
                <a:path w="16486739" h="1913890">
                  <a:moveTo>
                    <a:pt x="16362279" y="1913890"/>
                  </a:moveTo>
                  <a:lnTo>
                    <a:pt x="124460" y="1913890"/>
                  </a:lnTo>
                  <a:cubicBezTo>
                    <a:pt x="55880" y="1913890"/>
                    <a:pt x="0" y="1858010"/>
                    <a:pt x="0" y="1789430"/>
                  </a:cubicBezTo>
                  <a:lnTo>
                    <a:pt x="0" y="124460"/>
                  </a:lnTo>
                  <a:cubicBezTo>
                    <a:pt x="0" y="55880"/>
                    <a:pt x="55880" y="0"/>
                    <a:pt x="124460" y="0"/>
                  </a:cubicBezTo>
                  <a:lnTo>
                    <a:pt x="16362279" y="0"/>
                  </a:lnTo>
                  <a:cubicBezTo>
                    <a:pt x="16430859" y="0"/>
                    <a:pt x="16486739" y="55880"/>
                    <a:pt x="16486739" y="124460"/>
                  </a:cubicBezTo>
                  <a:lnTo>
                    <a:pt x="16486739" y="1789430"/>
                  </a:lnTo>
                  <a:cubicBezTo>
                    <a:pt x="16486739" y="1858010"/>
                    <a:pt x="16430859" y="1913890"/>
                    <a:pt x="16362279" y="1913890"/>
                  </a:cubicBezTo>
                  <a:close/>
                </a:path>
              </a:pathLst>
            </a:custGeom>
            <a:solidFill>
              <a:srgbClr val="E8E8E8"/>
            </a:solidFill>
          </p:spPr>
        </p:sp>
      </p:grpSp>
      <p:grpSp>
        <p:nvGrpSpPr>
          <p:cNvPr id="4" name="Group 4"/>
          <p:cNvGrpSpPr/>
          <p:nvPr/>
        </p:nvGrpSpPr>
        <p:grpSpPr>
          <a:xfrm>
            <a:off x="1028700" y="1106892"/>
            <a:ext cx="875703" cy="875703"/>
            <a:chOff x="0" y="0"/>
            <a:chExt cx="1913890" cy="1913890"/>
          </a:xfrm>
        </p:grpSpPr>
        <p:sp>
          <p:nvSpPr>
            <p:cNvPr id="5" name="Freeform 5"/>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pic>
        <p:nvPicPr>
          <p:cNvPr id="6" name="Picture 6"/>
          <p:cNvPicPr>
            <a:picLocks noChangeAspect="1"/>
          </p:cNvPicPr>
          <p:nvPr/>
        </p:nvPicPr>
        <p:blipFill>
          <a:blip r:embed="rId2"/>
          <a:srcRect/>
          <a:stretch>
            <a:fillRect/>
          </a:stretch>
        </p:blipFill>
        <p:spPr>
          <a:xfrm>
            <a:off x="3047723" y="3140600"/>
            <a:ext cx="11825140" cy="6117700"/>
          </a:xfrm>
          <a:prstGeom prst="rect">
            <a:avLst/>
          </a:prstGeom>
        </p:spPr>
      </p:pic>
      <p:sp>
        <p:nvSpPr>
          <p:cNvPr id="7" name="TextBox 7"/>
          <p:cNvSpPr txBox="1"/>
          <p:nvPr/>
        </p:nvSpPr>
        <p:spPr>
          <a:xfrm>
            <a:off x="1945301" y="1223643"/>
            <a:ext cx="8930247" cy="1109345"/>
          </a:xfrm>
          <a:prstGeom prst="rect">
            <a:avLst/>
          </a:prstGeom>
        </p:spPr>
        <p:txBody>
          <a:bodyPr lIns="0" tIns="0" rIns="0" bIns="0" rtlCol="0" anchor="t">
            <a:spAutoFit/>
          </a:bodyPr>
          <a:lstStyle/>
          <a:p>
            <a:pPr>
              <a:lnSpc>
                <a:spcPts val="4480"/>
              </a:lnSpc>
            </a:pPr>
            <a:r>
              <a:rPr lang="en-US" sz="3200">
                <a:solidFill>
                  <a:srgbClr val="000000"/>
                </a:solidFill>
                <a:latin typeface="DM Sans"/>
              </a:rPr>
              <a:t>Thêm thuật toán  Decision Trees Mining vào</a:t>
            </a:r>
          </a:p>
          <a:p>
            <a:pPr marL="0" lvl="0" indent="0" algn="l">
              <a:lnSpc>
                <a:spcPts val="4480"/>
              </a:lnSpc>
              <a:spcBef>
                <a:spcPct val="0"/>
              </a:spcBef>
            </a:pPr>
            <a:endParaRPr lang="en-US" sz="3200">
              <a:solidFill>
                <a:srgbClr val="000000"/>
              </a:solidFill>
              <a:latin typeface="DM Sans"/>
            </a:endParaRPr>
          </a:p>
        </p:txBody>
      </p:sp>
      <p:sp>
        <p:nvSpPr>
          <p:cNvPr id="8" name="TextBox 8"/>
          <p:cNvSpPr txBox="1"/>
          <p:nvPr/>
        </p:nvSpPr>
        <p:spPr>
          <a:xfrm>
            <a:off x="1254656" y="1328418"/>
            <a:ext cx="433316" cy="499325"/>
          </a:xfrm>
          <a:prstGeom prst="rect">
            <a:avLst/>
          </a:prstGeom>
        </p:spPr>
        <p:txBody>
          <a:bodyPr lIns="0" tIns="0" rIns="0" bIns="0" rtlCol="0" anchor="t">
            <a:spAutoFit/>
          </a:bodyPr>
          <a:lstStyle/>
          <a:p>
            <a:pPr algn="ctr">
              <a:lnSpc>
                <a:spcPts val="3960"/>
              </a:lnSpc>
            </a:pPr>
            <a:r>
              <a:rPr lang="en-US" sz="3600">
                <a:solidFill>
                  <a:srgbClr val="FFFFFF"/>
                </a:solidFill>
                <a:latin typeface="DM Sans Bold"/>
              </a:rPr>
              <a:t>3</a:t>
            </a:r>
          </a:p>
        </p:txBody>
      </p:sp>
      <p:sp>
        <p:nvSpPr>
          <p:cNvPr id="9" name="TextBox 9"/>
          <p:cNvSpPr txBox="1"/>
          <p:nvPr/>
        </p:nvSpPr>
        <p:spPr>
          <a:xfrm>
            <a:off x="1945301" y="2391091"/>
            <a:ext cx="4581644" cy="493395"/>
          </a:xfrm>
          <a:prstGeom prst="rect">
            <a:avLst/>
          </a:prstGeom>
        </p:spPr>
        <p:txBody>
          <a:bodyPr lIns="0" tIns="0" rIns="0" bIns="0" rtlCol="0" anchor="t">
            <a:spAutoFit/>
          </a:bodyPr>
          <a:lstStyle/>
          <a:p>
            <a:pPr algn="ctr">
              <a:lnSpc>
                <a:spcPts val="3960"/>
              </a:lnSpc>
              <a:spcBef>
                <a:spcPct val="0"/>
              </a:spcBef>
            </a:pPr>
            <a:r>
              <a:rPr lang="en-US" sz="3600">
                <a:solidFill>
                  <a:srgbClr val="000000"/>
                </a:solidFill>
                <a:latin typeface="Muli Bold Italics"/>
              </a:rPr>
              <a:t>Mining model Viewer</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218144" y="468055"/>
            <a:ext cx="5939122" cy="3095625"/>
          </a:xfrm>
          <a:prstGeom prst="rect">
            <a:avLst/>
          </a:prstGeom>
        </p:spPr>
        <p:txBody>
          <a:bodyPr lIns="0" tIns="0" rIns="0" bIns="0" rtlCol="0" anchor="t">
            <a:spAutoFit/>
          </a:bodyPr>
          <a:lstStyle/>
          <a:p>
            <a:pPr marL="0" lvl="0" indent="0">
              <a:lnSpc>
                <a:spcPts val="6122"/>
              </a:lnSpc>
            </a:pPr>
            <a:r>
              <a:rPr lang="en-US" sz="5101">
                <a:solidFill>
                  <a:srgbClr val="000000"/>
                </a:solidFill>
                <a:latin typeface="DM Sans Bold Italics"/>
              </a:rPr>
              <a:t>So sánh độ chính xác giữa 2 mô hình trong việc dự đoán mua xe đạp:</a:t>
            </a:r>
          </a:p>
        </p:txBody>
      </p:sp>
      <p:sp>
        <p:nvSpPr>
          <p:cNvPr id="3" name="TextBox 3"/>
          <p:cNvSpPr txBox="1"/>
          <p:nvPr/>
        </p:nvSpPr>
        <p:spPr>
          <a:xfrm>
            <a:off x="1028700" y="5795420"/>
            <a:ext cx="6128566" cy="3520546"/>
          </a:xfrm>
          <a:prstGeom prst="rect">
            <a:avLst/>
          </a:prstGeom>
        </p:spPr>
        <p:txBody>
          <a:bodyPr lIns="0" tIns="0" rIns="0" bIns="0" rtlCol="0" anchor="t">
            <a:spAutoFit/>
          </a:bodyPr>
          <a:lstStyle/>
          <a:p>
            <a:pPr>
              <a:lnSpc>
                <a:spcPts val="3500"/>
              </a:lnSpc>
            </a:pPr>
            <a:r>
              <a:rPr lang="en-US" sz="2692">
                <a:solidFill>
                  <a:srgbClr val="000000"/>
                </a:solidFill>
                <a:latin typeface="DM Sans"/>
              </a:rPr>
              <a:t>Trong 2 mô hình, mô hình tốt nhất là mô hình gần với mô hình lý tưởng nhất và có số điểm đấnh giá và phần trăm dự đoán cao hơn. Điều này có nghĩa là mô hình tốt nhất cho tập dữ liệu trên để người mua xe đạp là thuật toán cây quyết định.</a:t>
            </a:r>
          </a:p>
          <a:p>
            <a:pPr marL="0" lvl="0" indent="0">
              <a:lnSpc>
                <a:spcPts val="3500"/>
              </a:lnSpc>
            </a:pPr>
            <a:endParaRPr lang="en-US" sz="2692">
              <a:solidFill>
                <a:srgbClr val="000000"/>
              </a:solidFill>
              <a:latin typeface="DM Sans"/>
            </a:endParaRPr>
          </a:p>
        </p:txBody>
      </p:sp>
      <p:pic>
        <p:nvPicPr>
          <p:cNvPr id="4" name="Picture 4"/>
          <p:cNvPicPr>
            <a:picLocks noChangeAspect="1"/>
          </p:cNvPicPr>
          <p:nvPr/>
        </p:nvPicPr>
        <p:blipFill>
          <a:blip r:embed="rId2"/>
          <a:srcRect l="581" r="6446"/>
          <a:stretch>
            <a:fillRect/>
          </a:stretch>
        </p:blipFill>
        <p:spPr>
          <a:xfrm>
            <a:off x="8957318" y="0"/>
            <a:ext cx="8940306" cy="5143500"/>
          </a:xfrm>
          <a:prstGeom prst="rect">
            <a:avLst/>
          </a:prstGeom>
        </p:spPr>
      </p:pic>
      <p:pic>
        <p:nvPicPr>
          <p:cNvPr id="5" name="Picture 5"/>
          <p:cNvPicPr>
            <a:picLocks noChangeAspect="1"/>
          </p:cNvPicPr>
          <p:nvPr/>
        </p:nvPicPr>
        <p:blipFill>
          <a:blip r:embed="rId3"/>
          <a:srcRect r="33907"/>
          <a:stretch>
            <a:fillRect/>
          </a:stretch>
        </p:blipFill>
        <p:spPr>
          <a:xfrm>
            <a:off x="8957318" y="5048250"/>
            <a:ext cx="8940306" cy="5143500"/>
          </a:xfrm>
          <a:prstGeom prst="rect">
            <a:avLst/>
          </a:prstGeom>
        </p:spPr>
      </p:pic>
      <p:sp>
        <p:nvSpPr>
          <p:cNvPr id="6" name="AutoShape 6"/>
          <p:cNvSpPr/>
          <p:nvPr/>
        </p:nvSpPr>
        <p:spPr>
          <a:xfrm>
            <a:off x="0" y="10096500"/>
            <a:ext cx="18288000" cy="0"/>
          </a:xfrm>
          <a:prstGeom prst="line">
            <a:avLst/>
          </a:prstGeom>
          <a:ln w="190500" cap="flat">
            <a:solidFill>
              <a:srgbClr val="000000"/>
            </a:solidFill>
            <a:prstDash val="solid"/>
            <a:headEnd type="none" w="sm" len="sm"/>
            <a:tailEnd type="none" w="sm" len="sm"/>
          </a:ln>
        </p:spPr>
      </p:sp>
      <p:sp>
        <p:nvSpPr>
          <p:cNvPr id="7" name="TextBox 7"/>
          <p:cNvSpPr txBox="1"/>
          <p:nvPr/>
        </p:nvSpPr>
        <p:spPr>
          <a:xfrm>
            <a:off x="1218144" y="4470952"/>
            <a:ext cx="6945392" cy="493395"/>
          </a:xfrm>
          <a:prstGeom prst="rect">
            <a:avLst/>
          </a:prstGeom>
        </p:spPr>
        <p:txBody>
          <a:bodyPr lIns="0" tIns="0" rIns="0" bIns="0" rtlCol="0" anchor="t">
            <a:spAutoFit/>
          </a:bodyPr>
          <a:lstStyle/>
          <a:p>
            <a:pPr algn="ctr">
              <a:lnSpc>
                <a:spcPts val="3960"/>
              </a:lnSpc>
              <a:spcBef>
                <a:spcPct val="0"/>
              </a:spcBef>
            </a:pPr>
            <a:r>
              <a:rPr lang="en-US" sz="3600">
                <a:solidFill>
                  <a:srgbClr val="35A1F4"/>
                </a:solidFill>
                <a:latin typeface="Muli Bold Bold"/>
              </a:rPr>
              <a:t>Đánh giá qua biểu đồ lift chart:</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15770" y="3342654"/>
            <a:ext cx="7089169" cy="875554"/>
            <a:chOff x="0" y="0"/>
            <a:chExt cx="9452225" cy="1167406"/>
          </a:xfrm>
        </p:grpSpPr>
        <p:grpSp>
          <p:nvGrpSpPr>
            <p:cNvPr id="3" name="Group 3"/>
            <p:cNvGrpSpPr/>
            <p:nvPr/>
          </p:nvGrpSpPr>
          <p:grpSpPr>
            <a:xfrm>
              <a:off x="0" y="0"/>
              <a:ext cx="9452225" cy="1167406"/>
              <a:chOff x="0" y="0"/>
              <a:chExt cx="15493711" cy="1913565"/>
            </a:xfrm>
          </p:grpSpPr>
          <p:sp>
            <p:nvSpPr>
              <p:cNvPr id="4" name="Freeform 4"/>
              <p:cNvSpPr/>
              <p:nvPr/>
            </p:nvSpPr>
            <p:spPr>
              <a:xfrm>
                <a:off x="0" y="0"/>
                <a:ext cx="15493710" cy="1913565"/>
              </a:xfrm>
              <a:custGeom>
                <a:avLst/>
                <a:gdLst/>
                <a:ahLst/>
                <a:cxnLst/>
                <a:rect l="l" t="t" r="r" b="b"/>
                <a:pathLst>
                  <a:path w="15493710" h="1913565">
                    <a:moveTo>
                      <a:pt x="15369251" y="1913565"/>
                    </a:moveTo>
                    <a:lnTo>
                      <a:pt x="124460" y="1913565"/>
                    </a:lnTo>
                    <a:cubicBezTo>
                      <a:pt x="55880" y="1913565"/>
                      <a:pt x="0" y="1857685"/>
                      <a:pt x="0" y="1789105"/>
                    </a:cubicBezTo>
                    <a:lnTo>
                      <a:pt x="0" y="124460"/>
                    </a:lnTo>
                    <a:cubicBezTo>
                      <a:pt x="0" y="55880"/>
                      <a:pt x="55880" y="0"/>
                      <a:pt x="124460" y="0"/>
                    </a:cubicBezTo>
                    <a:lnTo>
                      <a:pt x="15369251" y="0"/>
                    </a:lnTo>
                    <a:cubicBezTo>
                      <a:pt x="15437831" y="0"/>
                      <a:pt x="15493710" y="55880"/>
                      <a:pt x="15493710" y="124460"/>
                    </a:cubicBezTo>
                    <a:lnTo>
                      <a:pt x="15493710" y="1789105"/>
                    </a:lnTo>
                    <a:cubicBezTo>
                      <a:pt x="15493710" y="1857685"/>
                      <a:pt x="15437831" y="1913565"/>
                      <a:pt x="15369251" y="1913565"/>
                    </a:cubicBezTo>
                    <a:close/>
                  </a:path>
                </a:pathLst>
              </a:custGeom>
              <a:solidFill>
                <a:srgbClr val="E8E8E8"/>
              </a:solidFill>
            </p:spPr>
          </p:sp>
        </p:grpSp>
        <p:sp>
          <p:nvSpPr>
            <p:cNvPr id="5" name="TextBox 5"/>
            <p:cNvSpPr txBox="1"/>
            <p:nvPr/>
          </p:nvSpPr>
          <p:spPr>
            <a:xfrm>
              <a:off x="750658" y="177893"/>
              <a:ext cx="7526648" cy="688353"/>
            </a:xfrm>
            <a:prstGeom prst="rect">
              <a:avLst/>
            </a:prstGeom>
          </p:spPr>
          <p:txBody>
            <a:bodyPr lIns="0" tIns="0" rIns="0" bIns="0" rtlCol="0" anchor="t">
              <a:spAutoFit/>
            </a:bodyPr>
            <a:lstStyle/>
            <a:p>
              <a:pPr marL="0" lvl="0" indent="0" algn="l">
                <a:lnSpc>
                  <a:spcPts val="4480"/>
                </a:lnSpc>
                <a:spcBef>
                  <a:spcPct val="0"/>
                </a:spcBef>
              </a:pPr>
              <a:r>
                <a:rPr lang="en-US" sz="3200">
                  <a:solidFill>
                    <a:srgbClr val="000000"/>
                  </a:solidFill>
                  <a:latin typeface="Muli Bold"/>
                </a:rPr>
                <a:t>GIỚI THIỆU VỀ ĐỀ TÀI</a:t>
              </a:r>
            </a:p>
          </p:txBody>
        </p:sp>
      </p:grpSp>
      <p:grpSp>
        <p:nvGrpSpPr>
          <p:cNvPr id="6" name="Group 6"/>
          <p:cNvGrpSpPr/>
          <p:nvPr/>
        </p:nvGrpSpPr>
        <p:grpSpPr>
          <a:xfrm>
            <a:off x="9715770" y="5604839"/>
            <a:ext cx="7089169" cy="875554"/>
            <a:chOff x="0" y="0"/>
            <a:chExt cx="9452225" cy="1167406"/>
          </a:xfrm>
        </p:grpSpPr>
        <p:grpSp>
          <p:nvGrpSpPr>
            <p:cNvPr id="7" name="Group 7"/>
            <p:cNvGrpSpPr/>
            <p:nvPr/>
          </p:nvGrpSpPr>
          <p:grpSpPr>
            <a:xfrm>
              <a:off x="0" y="0"/>
              <a:ext cx="9452225" cy="1167406"/>
              <a:chOff x="0" y="0"/>
              <a:chExt cx="15493711" cy="1913565"/>
            </a:xfrm>
          </p:grpSpPr>
          <p:sp>
            <p:nvSpPr>
              <p:cNvPr id="8" name="Freeform 8"/>
              <p:cNvSpPr/>
              <p:nvPr/>
            </p:nvSpPr>
            <p:spPr>
              <a:xfrm>
                <a:off x="0" y="0"/>
                <a:ext cx="15493710" cy="1913565"/>
              </a:xfrm>
              <a:custGeom>
                <a:avLst/>
                <a:gdLst/>
                <a:ahLst/>
                <a:cxnLst/>
                <a:rect l="l" t="t" r="r" b="b"/>
                <a:pathLst>
                  <a:path w="15493710" h="1913565">
                    <a:moveTo>
                      <a:pt x="15369251" y="1913565"/>
                    </a:moveTo>
                    <a:lnTo>
                      <a:pt x="124460" y="1913565"/>
                    </a:lnTo>
                    <a:cubicBezTo>
                      <a:pt x="55880" y="1913565"/>
                      <a:pt x="0" y="1857685"/>
                      <a:pt x="0" y="1789105"/>
                    </a:cubicBezTo>
                    <a:lnTo>
                      <a:pt x="0" y="124460"/>
                    </a:lnTo>
                    <a:cubicBezTo>
                      <a:pt x="0" y="55880"/>
                      <a:pt x="55880" y="0"/>
                      <a:pt x="124460" y="0"/>
                    </a:cubicBezTo>
                    <a:lnTo>
                      <a:pt x="15369251" y="0"/>
                    </a:lnTo>
                    <a:cubicBezTo>
                      <a:pt x="15437831" y="0"/>
                      <a:pt x="15493710" y="55880"/>
                      <a:pt x="15493710" y="124460"/>
                    </a:cubicBezTo>
                    <a:lnTo>
                      <a:pt x="15493710" y="1789105"/>
                    </a:lnTo>
                    <a:cubicBezTo>
                      <a:pt x="15493710" y="1857685"/>
                      <a:pt x="15437831" y="1913565"/>
                      <a:pt x="15369251" y="1913565"/>
                    </a:cubicBezTo>
                    <a:close/>
                  </a:path>
                </a:pathLst>
              </a:custGeom>
              <a:solidFill>
                <a:srgbClr val="E8E8E8"/>
              </a:solidFill>
            </p:spPr>
          </p:sp>
        </p:grpSp>
        <p:sp>
          <p:nvSpPr>
            <p:cNvPr id="9" name="TextBox 9"/>
            <p:cNvSpPr txBox="1"/>
            <p:nvPr/>
          </p:nvSpPr>
          <p:spPr>
            <a:xfrm>
              <a:off x="736940" y="226726"/>
              <a:ext cx="7526648" cy="688353"/>
            </a:xfrm>
            <a:prstGeom prst="rect">
              <a:avLst/>
            </a:prstGeom>
          </p:spPr>
          <p:txBody>
            <a:bodyPr lIns="0" tIns="0" rIns="0" bIns="0" rtlCol="0" anchor="t">
              <a:spAutoFit/>
            </a:bodyPr>
            <a:lstStyle/>
            <a:p>
              <a:pPr marL="0" lvl="0" indent="0" algn="l">
                <a:lnSpc>
                  <a:spcPts val="4480"/>
                </a:lnSpc>
                <a:spcBef>
                  <a:spcPct val="0"/>
                </a:spcBef>
              </a:pPr>
              <a:r>
                <a:rPr lang="en-US" sz="3200">
                  <a:solidFill>
                    <a:srgbClr val="000000"/>
                  </a:solidFill>
                  <a:latin typeface="Muli Bold"/>
                </a:rPr>
                <a:t>CÁC GIẢI THUẬT</a:t>
              </a:r>
            </a:p>
          </p:txBody>
        </p:sp>
      </p:grpSp>
      <p:grpSp>
        <p:nvGrpSpPr>
          <p:cNvPr id="10" name="Group 10"/>
          <p:cNvGrpSpPr/>
          <p:nvPr/>
        </p:nvGrpSpPr>
        <p:grpSpPr>
          <a:xfrm>
            <a:off x="9715770" y="4473784"/>
            <a:ext cx="7089169" cy="875554"/>
            <a:chOff x="0" y="0"/>
            <a:chExt cx="9452225" cy="1167406"/>
          </a:xfrm>
        </p:grpSpPr>
        <p:grpSp>
          <p:nvGrpSpPr>
            <p:cNvPr id="11" name="Group 11"/>
            <p:cNvGrpSpPr/>
            <p:nvPr/>
          </p:nvGrpSpPr>
          <p:grpSpPr>
            <a:xfrm>
              <a:off x="0" y="0"/>
              <a:ext cx="9452225" cy="1167406"/>
              <a:chOff x="0" y="0"/>
              <a:chExt cx="15493711" cy="1913565"/>
            </a:xfrm>
          </p:grpSpPr>
          <p:sp>
            <p:nvSpPr>
              <p:cNvPr id="12" name="Freeform 12"/>
              <p:cNvSpPr/>
              <p:nvPr/>
            </p:nvSpPr>
            <p:spPr>
              <a:xfrm>
                <a:off x="0" y="0"/>
                <a:ext cx="15493710" cy="1913565"/>
              </a:xfrm>
              <a:custGeom>
                <a:avLst/>
                <a:gdLst/>
                <a:ahLst/>
                <a:cxnLst/>
                <a:rect l="l" t="t" r="r" b="b"/>
                <a:pathLst>
                  <a:path w="15493710" h="1913565">
                    <a:moveTo>
                      <a:pt x="15369251" y="1913565"/>
                    </a:moveTo>
                    <a:lnTo>
                      <a:pt x="124460" y="1913565"/>
                    </a:lnTo>
                    <a:cubicBezTo>
                      <a:pt x="55880" y="1913565"/>
                      <a:pt x="0" y="1857685"/>
                      <a:pt x="0" y="1789105"/>
                    </a:cubicBezTo>
                    <a:lnTo>
                      <a:pt x="0" y="124460"/>
                    </a:lnTo>
                    <a:cubicBezTo>
                      <a:pt x="0" y="55880"/>
                      <a:pt x="55880" y="0"/>
                      <a:pt x="124460" y="0"/>
                    </a:cubicBezTo>
                    <a:lnTo>
                      <a:pt x="15369251" y="0"/>
                    </a:lnTo>
                    <a:cubicBezTo>
                      <a:pt x="15437831" y="0"/>
                      <a:pt x="15493710" y="55880"/>
                      <a:pt x="15493710" y="124460"/>
                    </a:cubicBezTo>
                    <a:lnTo>
                      <a:pt x="15493710" y="1789105"/>
                    </a:lnTo>
                    <a:cubicBezTo>
                      <a:pt x="15493710" y="1857685"/>
                      <a:pt x="15437831" y="1913565"/>
                      <a:pt x="15369251" y="1913565"/>
                    </a:cubicBezTo>
                    <a:close/>
                  </a:path>
                </a:pathLst>
              </a:custGeom>
              <a:solidFill>
                <a:srgbClr val="E8E8E8"/>
              </a:solidFill>
            </p:spPr>
          </p:sp>
        </p:grpSp>
        <p:sp>
          <p:nvSpPr>
            <p:cNvPr id="13" name="TextBox 13"/>
            <p:cNvSpPr txBox="1"/>
            <p:nvPr/>
          </p:nvSpPr>
          <p:spPr>
            <a:xfrm>
              <a:off x="736940" y="222769"/>
              <a:ext cx="8715284" cy="688353"/>
            </a:xfrm>
            <a:prstGeom prst="rect">
              <a:avLst/>
            </a:prstGeom>
          </p:spPr>
          <p:txBody>
            <a:bodyPr lIns="0" tIns="0" rIns="0" bIns="0" rtlCol="0" anchor="t">
              <a:spAutoFit/>
            </a:bodyPr>
            <a:lstStyle/>
            <a:p>
              <a:pPr marL="0" lvl="0" indent="0" algn="l">
                <a:lnSpc>
                  <a:spcPts val="4480"/>
                </a:lnSpc>
                <a:spcBef>
                  <a:spcPct val="0"/>
                </a:spcBef>
              </a:pPr>
              <a:r>
                <a:rPr lang="en-US" sz="3200">
                  <a:solidFill>
                    <a:srgbClr val="000000"/>
                  </a:solidFill>
                  <a:latin typeface="Muli Bold"/>
                </a:rPr>
                <a:t>DỮ LIỆU</a:t>
              </a:r>
            </a:p>
          </p:txBody>
        </p:sp>
      </p:grpSp>
      <p:grpSp>
        <p:nvGrpSpPr>
          <p:cNvPr id="14" name="Group 14"/>
          <p:cNvGrpSpPr/>
          <p:nvPr/>
        </p:nvGrpSpPr>
        <p:grpSpPr>
          <a:xfrm>
            <a:off x="9715770" y="6735969"/>
            <a:ext cx="7089169" cy="875554"/>
            <a:chOff x="0" y="0"/>
            <a:chExt cx="9452225" cy="1167406"/>
          </a:xfrm>
        </p:grpSpPr>
        <p:grpSp>
          <p:nvGrpSpPr>
            <p:cNvPr id="15" name="Group 15"/>
            <p:cNvGrpSpPr/>
            <p:nvPr/>
          </p:nvGrpSpPr>
          <p:grpSpPr>
            <a:xfrm>
              <a:off x="0" y="0"/>
              <a:ext cx="9452225" cy="1167406"/>
              <a:chOff x="0" y="0"/>
              <a:chExt cx="15493711" cy="1913565"/>
            </a:xfrm>
          </p:grpSpPr>
          <p:sp>
            <p:nvSpPr>
              <p:cNvPr id="16" name="Freeform 16"/>
              <p:cNvSpPr/>
              <p:nvPr/>
            </p:nvSpPr>
            <p:spPr>
              <a:xfrm>
                <a:off x="0" y="0"/>
                <a:ext cx="15493710" cy="1913565"/>
              </a:xfrm>
              <a:custGeom>
                <a:avLst/>
                <a:gdLst/>
                <a:ahLst/>
                <a:cxnLst/>
                <a:rect l="l" t="t" r="r" b="b"/>
                <a:pathLst>
                  <a:path w="15493710" h="1913565">
                    <a:moveTo>
                      <a:pt x="15369251" y="1913565"/>
                    </a:moveTo>
                    <a:lnTo>
                      <a:pt x="124460" y="1913565"/>
                    </a:lnTo>
                    <a:cubicBezTo>
                      <a:pt x="55880" y="1913565"/>
                      <a:pt x="0" y="1857685"/>
                      <a:pt x="0" y="1789105"/>
                    </a:cubicBezTo>
                    <a:lnTo>
                      <a:pt x="0" y="124460"/>
                    </a:lnTo>
                    <a:cubicBezTo>
                      <a:pt x="0" y="55880"/>
                      <a:pt x="55880" y="0"/>
                      <a:pt x="124460" y="0"/>
                    </a:cubicBezTo>
                    <a:lnTo>
                      <a:pt x="15369251" y="0"/>
                    </a:lnTo>
                    <a:cubicBezTo>
                      <a:pt x="15437831" y="0"/>
                      <a:pt x="15493710" y="55880"/>
                      <a:pt x="15493710" y="124460"/>
                    </a:cubicBezTo>
                    <a:lnTo>
                      <a:pt x="15493710" y="1789105"/>
                    </a:lnTo>
                    <a:cubicBezTo>
                      <a:pt x="15493710" y="1857685"/>
                      <a:pt x="15437831" y="1913565"/>
                      <a:pt x="15369251" y="1913565"/>
                    </a:cubicBezTo>
                    <a:close/>
                  </a:path>
                </a:pathLst>
              </a:custGeom>
              <a:solidFill>
                <a:srgbClr val="E8E8E8"/>
              </a:solidFill>
            </p:spPr>
          </p:sp>
        </p:grpSp>
        <p:sp>
          <p:nvSpPr>
            <p:cNvPr id="17" name="TextBox 17"/>
            <p:cNvSpPr txBox="1"/>
            <p:nvPr/>
          </p:nvSpPr>
          <p:spPr>
            <a:xfrm>
              <a:off x="723223" y="215714"/>
              <a:ext cx="7765048" cy="688353"/>
            </a:xfrm>
            <a:prstGeom prst="rect">
              <a:avLst/>
            </a:prstGeom>
          </p:spPr>
          <p:txBody>
            <a:bodyPr lIns="0" tIns="0" rIns="0" bIns="0" rtlCol="0" anchor="t">
              <a:spAutoFit/>
            </a:bodyPr>
            <a:lstStyle/>
            <a:p>
              <a:pPr marL="0" lvl="0" indent="0" algn="l">
                <a:lnSpc>
                  <a:spcPts val="4480"/>
                </a:lnSpc>
                <a:spcBef>
                  <a:spcPct val="0"/>
                </a:spcBef>
              </a:pPr>
              <a:r>
                <a:rPr lang="en-US" sz="3200">
                  <a:solidFill>
                    <a:srgbClr val="000000"/>
                  </a:solidFill>
                  <a:latin typeface="Muli Bold"/>
                </a:rPr>
                <a:t>TỔNG KẾT</a:t>
              </a:r>
            </a:p>
          </p:txBody>
        </p:sp>
      </p:grpSp>
      <p:grpSp>
        <p:nvGrpSpPr>
          <p:cNvPr id="18" name="Group 18"/>
          <p:cNvGrpSpPr/>
          <p:nvPr/>
        </p:nvGrpSpPr>
        <p:grpSpPr>
          <a:xfrm>
            <a:off x="9144000" y="3342579"/>
            <a:ext cx="875703" cy="875703"/>
            <a:chOff x="0" y="0"/>
            <a:chExt cx="1913890" cy="1913890"/>
          </a:xfrm>
        </p:grpSpPr>
        <p:sp>
          <p:nvSpPr>
            <p:cNvPr id="19" name="Freeform 19"/>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20" name="TextBox 20"/>
          <p:cNvSpPr txBox="1"/>
          <p:nvPr/>
        </p:nvSpPr>
        <p:spPr>
          <a:xfrm>
            <a:off x="9379481" y="3559343"/>
            <a:ext cx="433316" cy="493395"/>
          </a:xfrm>
          <a:prstGeom prst="rect">
            <a:avLst/>
          </a:prstGeom>
        </p:spPr>
        <p:txBody>
          <a:bodyPr lIns="0" tIns="0" rIns="0" bIns="0" rtlCol="0" anchor="t">
            <a:spAutoFit/>
          </a:bodyPr>
          <a:lstStyle/>
          <a:p>
            <a:pPr algn="ctr">
              <a:lnSpc>
                <a:spcPts val="3960"/>
              </a:lnSpc>
            </a:pPr>
            <a:r>
              <a:rPr lang="en-US" sz="3600">
                <a:solidFill>
                  <a:srgbClr val="FFFFFF"/>
                </a:solidFill>
                <a:latin typeface="Muli Bold Bold"/>
              </a:rPr>
              <a:t>1</a:t>
            </a:r>
          </a:p>
        </p:txBody>
      </p:sp>
      <p:grpSp>
        <p:nvGrpSpPr>
          <p:cNvPr id="21" name="Group 21"/>
          <p:cNvGrpSpPr/>
          <p:nvPr/>
        </p:nvGrpSpPr>
        <p:grpSpPr>
          <a:xfrm>
            <a:off x="9144000" y="5604839"/>
            <a:ext cx="875703" cy="875703"/>
            <a:chOff x="0" y="0"/>
            <a:chExt cx="1913890" cy="1913890"/>
          </a:xfrm>
        </p:grpSpPr>
        <p:sp>
          <p:nvSpPr>
            <p:cNvPr id="22" name="Freeform 22"/>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23" name="TextBox 23"/>
          <p:cNvSpPr txBox="1"/>
          <p:nvPr/>
        </p:nvSpPr>
        <p:spPr>
          <a:xfrm>
            <a:off x="9369956" y="5858227"/>
            <a:ext cx="433316" cy="493395"/>
          </a:xfrm>
          <a:prstGeom prst="rect">
            <a:avLst/>
          </a:prstGeom>
        </p:spPr>
        <p:txBody>
          <a:bodyPr lIns="0" tIns="0" rIns="0" bIns="0" rtlCol="0" anchor="t">
            <a:spAutoFit/>
          </a:bodyPr>
          <a:lstStyle/>
          <a:p>
            <a:pPr algn="ctr">
              <a:lnSpc>
                <a:spcPts val="3960"/>
              </a:lnSpc>
            </a:pPr>
            <a:r>
              <a:rPr lang="en-US" sz="3600">
                <a:solidFill>
                  <a:srgbClr val="FFFFFF"/>
                </a:solidFill>
                <a:latin typeface="Muli Bold Bold"/>
              </a:rPr>
              <a:t>3</a:t>
            </a:r>
          </a:p>
        </p:txBody>
      </p:sp>
      <p:grpSp>
        <p:nvGrpSpPr>
          <p:cNvPr id="24" name="Group 24"/>
          <p:cNvGrpSpPr/>
          <p:nvPr/>
        </p:nvGrpSpPr>
        <p:grpSpPr>
          <a:xfrm>
            <a:off x="9144000" y="4473709"/>
            <a:ext cx="875703" cy="875703"/>
            <a:chOff x="0" y="0"/>
            <a:chExt cx="1913890" cy="1913890"/>
          </a:xfrm>
        </p:grpSpPr>
        <p:sp>
          <p:nvSpPr>
            <p:cNvPr id="25" name="Freeform 25"/>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26" name="TextBox 26"/>
          <p:cNvSpPr txBox="1"/>
          <p:nvPr/>
        </p:nvSpPr>
        <p:spPr>
          <a:xfrm>
            <a:off x="9369956" y="4704760"/>
            <a:ext cx="433316" cy="493395"/>
          </a:xfrm>
          <a:prstGeom prst="rect">
            <a:avLst/>
          </a:prstGeom>
        </p:spPr>
        <p:txBody>
          <a:bodyPr lIns="0" tIns="0" rIns="0" bIns="0" rtlCol="0" anchor="t">
            <a:spAutoFit/>
          </a:bodyPr>
          <a:lstStyle/>
          <a:p>
            <a:pPr algn="ctr">
              <a:lnSpc>
                <a:spcPts val="3960"/>
              </a:lnSpc>
            </a:pPr>
            <a:r>
              <a:rPr lang="en-US" sz="3600">
                <a:solidFill>
                  <a:srgbClr val="FFFFFF"/>
                </a:solidFill>
                <a:latin typeface="Muli Bold Bold"/>
              </a:rPr>
              <a:t>2</a:t>
            </a:r>
          </a:p>
        </p:txBody>
      </p:sp>
      <p:grpSp>
        <p:nvGrpSpPr>
          <p:cNvPr id="27" name="Group 27"/>
          <p:cNvGrpSpPr/>
          <p:nvPr/>
        </p:nvGrpSpPr>
        <p:grpSpPr>
          <a:xfrm>
            <a:off x="9144000" y="6735969"/>
            <a:ext cx="875703" cy="875703"/>
            <a:chOff x="0" y="0"/>
            <a:chExt cx="1913890" cy="1913890"/>
          </a:xfrm>
        </p:grpSpPr>
        <p:sp>
          <p:nvSpPr>
            <p:cNvPr id="28" name="Freeform 28"/>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29" name="TextBox 29"/>
          <p:cNvSpPr txBox="1"/>
          <p:nvPr/>
        </p:nvSpPr>
        <p:spPr>
          <a:xfrm>
            <a:off x="9360431" y="6981098"/>
            <a:ext cx="433316" cy="493395"/>
          </a:xfrm>
          <a:prstGeom prst="rect">
            <a:avLst/>
          </a:prstGeom>
        </p:spPr>
        <p:txBody>
          <a:bodyPr lIns="0" tIns="0" rIns="0" bIns="0" rtlCol="0" anchor="t">
            <a:spAutoFit/>
          </a:bodyPr>
          <a:lstStyle/>
          <a:p>
            <a:pPr algn="ctr">
              <a:lnSpc>
                <a:spcPts val="3960"/>
              </a:lnSpc>
            </a:pPr>
            <a:r>
              <a:rPr lang="en-US" sz="3600">
                <a:solidFill>
                  <a:srgbClr val="FFFFFF"/>
                </a:solidFill>
                <a:latin typeface="Muli Bold Bold"/>
              </a:rPr>
              <a:t>4</a:t>
            </a:r>
          </a:p>
        </p:txBody>
      </p:sp>
      <p:pic>
        <p:nvPicPr>
          <p:cNvPr id="30" name="Picture 30"/>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2165" b="12165"/>
          <a:stretch>
            <a:fillRect/>
          </a:stretch>
        </p:blipFill>
        <p:spPr>
          <a:xfrm>
            <a:off x="1818239" y="4049143"/>
            <a:ext cx="6287007" cy="2741918"/>
          </a:xfrm>
          <a:prstGeom prst="rect">
            <a:avLst/>
          </a:prstGeom>
        </p:spPr>
      </p:pic>
      <p:sp>
        <p:nvSpPr>
          <p:cNvPr id="31" name="TextBox 31"/>
          <p:cNvSpPr txBox="1"/>
          <p:nvPr/>
        </p:nvSpPr>
        <p:spPr>
          <a:xfrm>
            <a:off x="3776611" y="4390082"/>
            <a:ext cx="4039855" cy="1214757"/>
          </a:xfrm>
          <a:prstGeom prst="rect">
            <a:avLst/>
          </a:prstGeom>
        </p:spPr>
        <p:txBody>
          <a:bodyPr lIns="0" tIns="0" rIns="0" bIns="0" rtlCol="0" anchor="t">
            <a:spAutoFit/>
          </a:bodyPr>
          <a:lstStyle/>
          <a:p>
            <a:pPr>
              <a:lnSpc>
                <a:spcPts val="4700"/>
              </a:lnSpc>
            </a:pPr>
            <a:r>
              <a:rPr lang="en-US" sz="4700">
                <a:solidFill>
                  <a:srgbClr val="FFFFFF"/>
                </a:solidFill>
                <a:latin typeface="Muli Bold"/>
              </a:rPr>
              <a:t>NỘI DUNG THYẾT TRÌNH</a:t>
            </a:r>
          </a:p>
        </p:txBody>
      </p:sp>
      <p:pic>
        <p:nvPicPr>
          <p:cNvPr id="32" name="Picture 3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4657135"/>
            <a:ext cx="2328416" cy="6216646"/>
          </a:xfrm>
          <a:prstGeom prst="rect">
            <a:avLst/>
          </a:prstGeom>
        </p:spPr>
      </p:pic>
      <p:grpSp>
        <p:nvGrpSpPr>
          <p:cNvPr id="33" name="Group 33"/>
          <p:cNvGrpSpPr/>
          <p:nvPr/>
        </p:nvGrpSpPr>
        <p:grpSpPr>
          <a:xfrm>
            <a:off x="9715770" y="7868847"/>
            <a:ext cx="7089169" cy="1437380"/>
            <a:chOff x="0" y="0"/>
            <a:chExt cx="9452225" cy="1916507"/>
          </a:xfrm>
        </p:grpSpPr>
        <p:grpSp>
          <p:nvGrpSpPr>
            <p:cNvPr id="34" name="Group 34"/>
            <p:cNvGrpSpPr/>
            <p:nvPr/>
          </p:nvGrpSpPr>
          <p:grpSpPr>
            <a:xfrm>
              <a:off x="0" y="0"/>
              <a:ext cx="9452225" cy="1916507"/>
              <a:chOff x="0" y="0"/>
              <a:chExt cx="15493711" cy="3141462"/>
            </a:xfrm>
          </p:grpSpPr>
          <p:sp>
            <p:nvSpPr>
              <p:cNvPr id="35" name="Freeform 35"/>
              <p:cNvSpPr/>
              <p:nvPr/>
            </p:nvSpPr>
            <p:spPr>
              <a:xfrm>
                <a:off x="0" y="0"/>
                <a:ext cx="15493710" cy="3141462"/>
              </a:xfrm>
              <a:custGeom>
                <a:avLst/>
                <a:gdLst/>
                <a:ahLst/>
                <a:cxnLst/>
                <a:rect l="l" t="t" r="r" b="b"/>
                <a:pathLst>
                  <a:path w="15493710" h="3141462">
                    <a:moveTo>
                      <a:pt x="15369251" y="3141462"/>
                    </a:moveTo>
                    <a:lnTo>
                      <a:pt x="124460" y="3141462"/>
                    </a:lnTo>
                    <a:cubicBezTo>
                      <a:pt x="55880" y="3141462"/>
                      <a:pt x="0" y="3085582"/>
                      <a:pt x="0" y="3017002"/>
                    </a:cubicBezTo>
                    <a:lnTo>
                      <a:pt x="0" y="124460"/>
                    </a:lnTo>
                    <a:cubicBezTo>
                      <a:pt x="0" y="55880"/>
                      <a:pt x="55880" y="0"/>
                      <a:pt x="124460" y="0"/>
                    </a:cubicBezTo>
                    <a:lnTo>
                      <a:pt x="15369251" y="0"/>
                    </a:lnTo>
                    <a:cubicBezTo>
                      <a:pt x="15437831" y="0"/>
                      <a:pt x="15493710" y="55880"/>
                      <a:pt x="15493710" y="124460"/>
                    </a:cubicBezTo>
                    <a:lnTo>
                      <a:pt x="15493710" y="3017002"/>
                    </a:lnTo>
                    <a:cubicBezTo>
                      <a:pt x="15493710" y="3085582"/>
                      <a:pt x="15437831" y="3141462"/>
                      <a:pt x="15369251" y="3141462"/>
                    </a:cubicBezTo>
                    <a:close/>
                  </a:path>
                </a:pathLst>
              </a:custGeom>
              <a:solidFill>
                <a:srgbClr val="E8E8E8"/>
              </a:solidFill>
            </p:spPr>
          </p:sp>
        </p:grpSp>
        <p:sp>
          <p:nvSpPr>
            <p:cNvPr id="36" name="TextBox 36"/>
            <p:cNvSpPr txBox="1"/>
            <p:nvPr/>
          </p:nvSpPr>
          <p:spPr>
            <a:xfrm>
              <a:off x="723223" y="215714"/>
              <a:ext cx="7765048" cy="1437455"/>
            </a:xfrm>
            <a:prstGeom prst="rect">
              <a:avLst/>
            </a:prstGeom>
          </p:spPr>
          <p:txBody>
            <a:bodyPr lIns="0" tIns="0" rIns="0" bIns="0" rtlCol="0" anchor="t">
              <a:spAutoFit/>
            </a:bodyPr>
            <a:lstStyle/>
            <a:p>
              <a:pPr marL="0" lvl="0" indent="0" algn="l">
                <a:lnSpc>
                  <a:spcPts val="4480"/>
                </a:lnSpc>
                <a:spcBef>
                  <a:spcPct val="0"/>
                </a:spcBef>
              </a:pPr>
              <a:r>
                <a:rPr lang="en-US" sz="3200" dirty="0">
                  <a:solidFill>
                    <a:srgbClr val="000000"/>
                  </a:solidFill>
                  <a:latin typeface="Muli Bold"/>
                </a:rPr>
                <a:t>PHƯƠNG HƯỚNG PHÁT TRIỂN</a:t>
              </a:r>
            </a:p>
          </p:txBody>
        </p:sp>
      </p:grpSp>
      <p:grpSp>
        <p:nvGrpSpPr>
          <p:cNvPr id="37" name="Group 37"/>
          <p:cNvGrpSpPr/>
          <p:nvPr/>
        </p:nvGrpSpPr>
        <p:grpSpPr>
          <a:xfrm>
            <a:off x="9144000" y="7868847"/>
            <a:ext cx="875703" cy="875703"/>
            <a:chOff x="0" y="0"/>
            <a:chExt cx="1913890" cy="1913890"/>
          </a:xfrm>
        </p:grpSpPr>
        <p:sp>
          <p:nvSpPr>
            <p:cNvPr id="38" name="Freeform 38"/>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39" name="TextBox 39"/>
          <p:cNvSpPr txBox="1"/>
          <p:nvPr/>
        </p:nvSpPr>
        <p:spPr>
          <a:xfrm>
            <a:off x="9379481" y="8106972"/>
            <a:ext cx="433316" cy="493395"/>
          </a:xfrm>
          <a:prstGeom prst="rect">
            <a:avLst/>
          </a:prstGeom>
        </p:spPr>
        <p:txBody>
          <a:bodyPr lIns="0" tIns="0" rIns="0" bIns="0" rtlCol="0" anchor="t">
            <a:spAutoFit/>
          </a:bodyPr>
          <a:lstStyle/>
          <a:p>
            <a:pPr algn="ctr">
              <a:lnSpc>
                <a:spcPts val="3960"/>
              </a:lnSpc>
            </a:pPr>
            <a:r>
              <a:rPr lang="en-US" sz="3600">
                <a:solidFill>
                  <a:srgbClr val="FFFFFF"/>
                </a:solidFill>
                <a:latin typeface="Muli Bold Bold"/>
              </a:rPr>
              <a:t>5</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834" r="23541"/>
          <a:stretch>
            <a:fillRect/>
          </a:stretch>
        </p:blipFill>
        <p:spPr>
          <a:xfrm>
            <a:off x="0" y="2845755"/>
            <a:ext cx="5770135" cy="7441245"/>
          </a:xfrm>
          <a:prstGeom prst="rect">
            <a:avLst/>
          </a:prstGeom>
        </p:spPr>
      </p:pic>
      <p:pic>
        <p:nvPicPr>
          <p:cNvPr id="3" name="Picture 3"/>
          <p:cNvPicPr>
            <a:picLocks noChangeAspect="1"/>
          </p:cNvPicPr>
          <p:nvPr/>
        </p:nvPicPr>
        <p:blipFill>
          <a:blip r:embed="rId3"/>
          <a:srcRect l="25598" t="1137" b="1137"/>
          <a:stretch>
            <a:fillRect/>
          </a:stretch>
        </p:blipFill>
        <p:spPr>
          <a:xfrm>
            <a:off x="6137548" y="3006498"/>
            <a:ext cx="10362802" cy="7280502"/>
          </a:xfrm>
          <a:prstGeom prst="rect">
            <a:avLst/>
          </a:prstGeom>
        </p:spPr>
      </p:pic>
      <p:sp>
        <p:nvSpPr>
          <p:cNvPr id="4" name="TextBox 4"/>
          <p:cNvSpPr txBox="1"/>
          <p:nvPr/>
        </p:nvSpPr>
        <p:spPr>
          <a:xfrm>
            <a:off x="477190" y="350520"/>
            <a:ext cx="7747884" cy="1757450"/>
          </a:xfrm>
          <a:prstGeom prst="rect">
            <a:avLst/>
          </a:prstGeom>
        </p:spPr>
        <p:txBody>
          <a:bodyPr lIns="0" tIns="0" rIns="0" bIns="0" rtlCol="0" anchor="t">
            <a:spAutoFit/>
          </a:bodyPr>
          <a:lstStyle/>
          <a:p>
            <a:pPr marL="0" lvl="0" indent="0">
              <a:lnSpc>
                <a:spcPts val="4588"/>
              </a:lnSpc>
            </a:pPr>
            <a:r>
              <a:rPr lang="en-US" sz="4588">
                <a:solidFill>
                  <a:srgbClr val="000000"/>
                </a:solidFill>
                <a:latin typeface="DM Sans Bold Italics"/>
              </a:rPr>
              <a:t>So sánh độ chính xác giữa 2 mô hình trong việc dự đoán mua xe đạp:</a:t>
            </a:r>
          </a:p>
        </p:txBody>
      </p:sp>
      <p:sp>
        <p:nvSpPr>
          <p:cNvPr id="5" name="TextBox 5"/>
          <p:cNvSpPr txBox="1"/>
          <p:nvPr/>
        </p:nvSpPr>
        <p:spPr>
          <a:xfrm>
            <a:off x="9144000" y="1450129"/>
            <a:ext cx="8689383" cy="705485"/>
          </a:xfrm>
          <a:prstGeom prst="rect">
            <a:avLst/>
          </a:prstGeom>
        </p:spPr>
        <p:txBody>
          <a:bodyPr lIns="0" tIns="0" rIns="0" bIns="0" rtlCol="0" anchor="t">
            <a:spAutoFit/>
          </a:bodyPr>
          <a:lstStyle/>
          <a:p>
            <a:pPr marL="0" lvl="0" indent="0" algn="l">
              <a:lnSpc>
                <a:spcPts val="5739"/>
              </a:lnSpc>
              <a:spcBef>
                <a:spcPct val="0"/>
              </a:spcBef>
            </a:pPr>
            <a:r>
              <a:rPr lang="en-US" sz="4099">
                <a:solidFill>
                  <a:srgbClr val="35A1F4"/>
                </a:solidFill>
                <a:latin typeface="DM Sans Bold"/>
              </a:rPr>
              <a:t>Đánh giá qua biểu đồ profit chart:</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p:cNvSpPr/>
          <p:nvPr/>
        </p:nvSpPr>
        <p:spPr>
          <a:xfrm>
            <a:off x="1182976" y="8419470"/>
            <a:ext cx="10115971" cy="277376"/>
          </a:xfrm>
          <a:prstGeom prst="rect">
            <a:avLst/>
          </a:prstGeom>
          <a:solidFill>
            <a:srgbClr val="000000"/>
          </a:solidFill>
        </p:spPr>
      </p:sp>
      <p:pic>
        <p:nvPicPr>
          <p:cNvPr id="3" name="Picture 3"/>
          <p:cNvPicPr>
            <a:picLocks noChangeAspect="1"/>
          </p:cNvPicPr>
          <p:nvPr/>
        </p:nvPicPr>
        <p:blipFill>
          <a:blip r:embed="rId2"/>
          <a:srcRect/>
          <a:stretch>
            <a:fillRect/>
          </a:stretch>
        </p:blipFill>
        <p:spPr>
          <a:xfrm>
            <a:off x="659536" y="2923403"/>
            <a:ext cx="10777094" cy="5773443"/>
          </a:xfrm>
          <a:prstGeom prst="rect">
            <a:avLst/>
          </a:prstGeom>
        </p:spPr>
      </p:pic>
      <p:grpSp>
        <p:nvGrpSpPr>
          <p:cNvPr id="4" name="Group 4"/>
          <p:cNvGrpSpPr/>
          <p:nvPr/>
        </p:nvGrpSpPr>
        <p:grpSpPr>
          <a:xfrm>
            <a:off x="12881864" y="1019649"/>
            <a:ext cx="4223160" cy="1253180"/>
            <a:chOff x="0" y="0"/>
            <a:chExt cx="5630880" cy="1670906"/>
          </a:xfrm>
        </p:grpSpPr>
        <p:sp>
          <p:nvSpPr>
            <p:cNvPr id="5" name="TextBox 5"/>
            <p:cNvSpPr txBox="1"/>
            <p:nvPr/>
          </p:nvSpPr>
          <p:spPr>
            <a:xfrm>
              <a:off x="0" y="0"/>
              <a:ext cx="5630880" cy="647700"/>
            </a:xfrm>
            <a:prstGeom prst="rect">
              <a:avLst/>
            </a:prstGeom>
          </p:spPr>
          <p:txBody>
            <a:bodyPr lIns="0" tIns="0" rIns="0" bIns="0" rtlCol="0" anchor="t">
              <a:spAutoFit/>
            </a:bodyPr>
            <a:lstStyle/>
            <a:p>
              <a:pPr marL="0" lvl="0" indent="0">
                <a:lnSpc>
                  <a:spcPts val="3839"/>
                </a:lnSpc>
              </a:pPr>
              <a:r>
                <a:rPr lang="en-US" sz="3199" dirty="0">
                  <a:solidFill>
                    <a:srgbClr val="35A1F4"/>
                  </a:solidFill>
                  <a:latin typeface="Muli Bold Bold"/>
                </a:rPr>
                <a:t>Ma </a:t>
              </a:r>
              <a:r>
                <a:rPr lang="en-US" sz="3199" dirty="0" err="1">
                  <a:solidFill>
                    <a:srgbClr val="35A1F4"/>
                  </a:solidFill>
                  <a:latin typeface="Muli Bold Bold"/>
                </a:rPr>
                <a:t>Trận</a:t>
              </a:r>
              <a:r>
                <a:rPr lang="en-US" sz="3199" dirty="0">
                  <a:solidFill>
                    <a:srgbClr val="35A1F4"/>
                  </a:solidFill>
                  <a:latin typeface="Muli Bold Bold"/>
                </a:rPr>
                <a:t> </a:t>
              </a:r>
              <a:r>
                <a:rPr lang="en-US" sz="3199" dirty="0" err="1">
                  <a:solidFill>
                    <a:srgbClr val="35A1F4"/>
                  </a:solidFill>
                  <a:latin typeface="Muli Bold Bold"/>
                </a:rPr>
                <a:t>Phân</a:t>
              </a:r>
              <a:r>
                <a:rPr lang="en-US" sz="3199" dirty="0">
                  <a:solidFill>
                    <a:srgbClr val="35A1F4"/>
                  </a:solidFill>
                  <a:latin typeface="Muli Bold Bold"/>
                </a:rPr>
                <a:t> </a:t>
              </a:r>
              <a:r>
                <a:rPr lang="en-US" sz="3199" dirty="0" err="1">
                  <a:solidFill>
                    <a:srgbClr val="35A1F4"/>
                  </a:solidFill>
                  <a:latin typeface="Muli Bold Bold"/>
                </a:rPr>
                <a:t>Loại</a:t>
              </a:r>
              <a:endParaRPr lang="en-US" sz="3199" dirty="0">
                <a:solidFill>
                  <a:srgbClr val="35A1F4"/>
                </a:solidFill>
                <a:latin typeface="Muli Bold Bold"/>
              </a:endParaRPr>
            </a:p>
          </p:txBody>
        </p:sp>
        <p:sp>
          <p:nvSpPr>
            <p:cNvPr id="6" name="TextBox 6"/>
            <p:cNvSpPr txBox="1"/>
            <p:nvPr/>
          </p:nvSpPr>
          <p:spPr>
            <a:xfrm>
              <a:off x="0" y="1101519"/>
              <a:ext cx="5630880" cy="569387"/>
            </a:xfrm>
            <a:prstGeom prst="rect">
              <a:avLst/>
            </a:prstGeom>
          </p:spPr>
          <p:txBody>
            <a:bodyPr lIns="0" tIns="0" rIns="0" bIns="0" rtlCol="0" anchor="t">
              <a:spAutoFit/>
            </a:bodyPr>
            <a:lstStyle/>
            <a:p>
              <a:pPr marL="0" lvl="0" indent="0">
                <a:lnSpc>
                  <a:spcPts val="3456"/>
                </a:lnSpc>
              </a:pPr>
              <a:endParaRPr lang="en-US" sz="2468" dirty="0">
                <a:solidFill>
                  <a:srgbClr val="000000"/>
                </a:solidFill>
                <a:latin typeface="DM Sans"/>
                <a:hlinkClick r:id="rId3" tooltip="https://docs.google.com/spreadsheets/d/1DUF2isFWsqVSYhbaACYtbgcLi_YjDqpE3GLQIVgkKQg/edit#gid=69851113"/>
              </a:endParaRPr>
            </a:p>
          </p:txBody>
        </p:sp>
      </p:grpSp>
      <p:sp>
        <p:nvSpPr>
          <p:cNvPr id="7" name="TextBox 7"/>
          <p:cNvSpPr txBox="1"/>
          <p:nvPr/>
        </p:nvSpPr>
        <p:spPr>
          <a:xfrm>
            <a:off x="1028700" y="279440"/>
            <a:ext cx="9382417" cy="2278496"/>
          </a:xfrm>
          <a:prstGeom prst="rect">
            <a:avLst/>
          </a:prstGeom>
        </p:spPr>
        <p:txBody>
          <a:bodyPr lIns="0" tIns="0" rIns="0" bIns="0" rtlCol="0" anchor="t">
            <a:spAutoFit/>
          </a:bodyPr>
          <a:lstStyle/>
          <a:p>
            <a:pPr marL="0" lvl="0" indent="0">
              <a:lnSpc>
                <a:spcPts val="5950"/>
              </a:lnSpc>
            </a:pPr>
            <a:r>
              <a:rPr lang="en-US" sz="5409">
                <a:solidFill>
                  <a:srgbClr val="000000"/>
                </a:solidFill>
                <a:latin typeface="DM Sans Bold Italics"/>
              </a:rPr>
              <a:t>So sánh độ chính xác giữa 2 mô hình trong việc dự đoán mua xe đạp:</a:t>
            </a:r>
          </a:p>
        </p:txBody>
      </p:sp>
      <p:sp>
        <p:nvSpPr>
          <p:cNvPr id="8" name="Rectangle 7">
            <a:extLst>
              <a:ext uri="{FF2B5EF4-FFF2-40B4-BE49-F238E27FC236}">
                <a16:creationId xmlns:a16="http://schemas.microsoft.com/office/drawing/2014/main" id="{A3A23327-2B6E-45CC-9FEC-50AAED0BC820}"/>
              </a:ext>
            </a:extLst>
          </p:cNvPr>
          <p:cNvSpPr/>
          <p:nvPr/>
        </p:nvSpPr>
        <p:spPr>
          <a:xfrm>
            <a:off x="12881864" y="1845789"/>
            <a:ext cx="3958336" cy="7109639"/>
          </a:xfrm>
          <a:prstGeom prst="rect">
            <a:avLst/>
          </a:prstGeom>
        </p:spPr>
        <p:txBody>
          <a:bodyPr wrap="square">
            <a:spAutoFit/>
          </a:bodyPr>
          <a:lstStyle/>
          <a:p>
            <a:r>
              <a:rPr lang="vi-VN" sz="2400" dirty="0">
                <a:solidFill>
                  <a:schemeClr val="accent5"/>
                </a:solidFill>
                <a:latin typeface="Muli Bold" panose="020B0604020202020204" charset="0"/>
              </a:rPr>
              <a:t>Ta thấy tỉ lệ dự đoán chính xác số trường hợp mua xe trong thuật toán cây quyết định là 71,7% cao hơn tỉ lệ dự đoán trong thuật toán hồi quy logistic 62.5%</a:t>
            </a:r>
          </a:p>
          <a:p>
            <a:r>
              <a:rPr lang="vi-VN" sz="2400" dirty="0">
                <a:solidFill>
                  <a:schemeClr val="accent5"/>
                </a:solidFill>
                <a:latin typeface="Muli Bold" panose="020B0604020202020204" charset="0"/>
              </a:rPr>
              <a:t>Tỉ lệ dự đoán chính xác số trường hợp không mua xe trong thuật toán cây quyết định là 70,3% cao hơn tỉ lệ dữ đoán trong thuật toán hồi quy logistic 62.1%</a:t>
            </a:r>
          </a:p>
          <a:p>
            <a:r>
              <a:rPr lang="vi-VN" sz="2400" dirty="0">
                <a:solidFill>
                  <a:schemeClr val="accent5"/>
                </a:solidFill>
                <a:latin typeface="Muli Bold" panose="020B0604020202020204" charset="0"/>
              </a:rPr>
              <a:t>Vì vậy theo ma trận phân loại thì thuật toán cây quyết định vẫn tối ưu hơn cho dự đoán người mua xe đạp</a:t>
            </a:r>
            <a:endParaRPr lang="en-US" sz="2400" dirty="0">
              <a:solidFill>
                <a:schemeClr val="accent5"/>
              </a:solidFill>
              <a:latin typeface="Muli Bold" panose="020B0604020202020204"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4401470" y="2846557"/>
            <a:ext cx="9011862" cy="4219575"/>
          </a:xfrm>
          <a:prstGeom prst="rect">
            <a:avLst/>
          </a:prstGeom>
        </p:spPr>
        <p:txBody>
          <a:bodyPr lIns="0" tIns="0" rIns="0" bIns="0" rtlCol="0" anchor="t">
            <a:spAutoFit/>
          </a:bodyPr>
          <a:lstStyle/>
          <a:p>
            <a:pPr algn="ctr">
              <a:lnSpc>
                <a:spcPts val="8250"/>
              </a:lnSpc>
            </a:pPr>
            <a:r>
              <a:rPr lang="en-US" sz="7500" spc="-75">
                <a:solidFill>
                  <a:srgbClr val="000000"/>
                </a:solidFill>
                <a:latin typeface="Muli Bold Bold"/>
              </a:rPr>
              <a:t>Thuật toán Microsoft Decision Tree</a:t>
            </a:r>
          </a:p>
          <a:p>
            <a:pPr marL="0" lvl="0" indent="0" algn="ctr">
              <a:lnSpc>
                <a:spcPts val="8250"/>
              </a:lnSpc>
            </a:pPr>
            <a:endParaRPr lang="en-US" sz="7500" spc="-75">
              <a:solidFill>
                <a:srgbClr val="000000"/>
              </a:solidFill>
              <a:latin typeface="Muli Bold Bold"/>
            </a:endParaRP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4850679" y="3535119"/>
            <a:ext cx="3437321" cy="6751881"/>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715770" y="3340980"/>
            <a:ext cx="6466282" cy="875554"/>
            <a:chOff x="0" y="0"/>
            <a:chExt cx="14132363" cy="1913565"/>
          </a:xfrm>
        </p:grpSpPr>
        <p:sp>
          <p:nvSpPr>
            <p:cNvPr id="3" name="Freeform 3"/>
            <p:cNvSpPr/>
            <p:nvPr/>
          </p:nvSpPr>
          <p:spPr>
            <a:xfrm>
              <a:off x="0" y="0"/>
              <a:ext cx="14132362" cy="1913565"/>
            </a:xfrm>
            <a:custGeom>
              <a:avLst/>
              <a:gdLst/>
              <a:ahLst/>
              <a:cxnLst/>
              <a:rect l="l" t="t" r="r" b="b"/>
              <a:pathLst>
                <a:path w="14132362" h="1913565">
                  <a:moveTo>
                    <a:pt x="14007903" y="1913565"/>
                  </a:moveTo>
                  <a:lnTo>
                    <a:pt x="124460" y="1913565"/>
                  </a:lnTo>
                  <a:cubicBezTo>
                    <a:pt x="55880" y="1913565"/>
                    <a:pt x="0" y="1857685"/>
                    <a:pt x="0" y="1789105"/>
                  </a:cubicBezTo>
                  <a:lnTo>
                    <a:pt x="0" y="124460"/>
                  </a:lnTo>
                  <a:cubicBezTo>
                    <a:pt x="0" y="55880"/>
                    <a:pt x="55880" y="0"/>
                    <a:pt x="124460" y="0"/>
                  </a:cubicBezTo>
                  <a:lnTo>
                    <a:pt x="14007903" y="0"/>
                  </a:lnTo>
                  <a:cubicBezTo>
                    <a:pt x="14076483" y="0"/>
                    <a:pt x="14132362" y="55880"/>
                    <a:pt x="14132362" y="124460"/>
                  </a:cubicBezTo>
                  <a:lnTo>
                    <a:pt x="14132362" y="1789105"/>
                  </a:lnTo>
                  <a:cubicBezTo>
                    <a:pt x="14132362" y="1857685"/>
                    <a:pt x="14076483" y="1913565"/>
                    <a:pt x="14007903" y="1913565"/>
                  </a:cubicBezTo>
                  <a:close/>
                </a:path>
              </a:pathLst>
            </a:custGeom>
            <a:solidFill>
              <a:srgbClr val="E8E8E8"/>
            </a:solidFill>
          </p:spPr>
        </p:sp>
      </p:grpSp>
      <p:sp>
        <p:nvSpPr>
          <p:cNvPr id="4" name="TextBox 4"/>
          <p:cNvSpPr txBox="1"/>
          <p:nvPr/>
        </p:nvSpPr>
        <p:spPr>
          <a:xfrm>
            <a:off x="10019703" y="3459436"/>
            <a:ext cx="6259376" cy="566598"/>
          </a:xfrm>
          <a:prstGeom prst="rect">
            <a:avLst/>
          </a:prstGeom>
        </p:spPr>
        <p:txBody>
          <a:bodyPr lIns="0" tIns="0" rIns="0" bIns="0" rtlCol="0" anchor="t">
            <a:spAutoFit/>
          </a:bodyPr>
          <a:lstStyle/>
          <a:p>
            <a:pPr marL="0" lvl="0" indent="0" algn="ctr">
              <a:lnSpc>
                <a:spcPts val="4749"/>
              </a:lnSpc>
              <a:spcBef>
                <a:spcPct val="0"/>
              </a:spcBef>
            </a:pPr>
            <a:r>
              <a:rPr lang="en-US" sz="3392">
                <a:solidFill>
                  <a:srgbClr val="000000"/>
                </a:solidFill>
                <a:latin typeface="Muli Bold"/>
              </a:rPr>
              <a:t>Thiết lập Data Source</a:t>
            </a:r>
          </a:p>
        </p:txBody>
      </p:sp>
      <p:grpSp>
        <p:nvGrpSpPr>
          <p:cNvPr id="5" name="Group 5"/>
          <p:cNvGrpSpPr/>
          <p:nvPr/>
        </p:nvGrpSpPr>
        <p:grpSpPr>
          <a:xfrm>
            <a:off x="9715770" y="5604839"/>
            <a:ext cx="6563309" cy="875554"/>
            <a:chOff x="0" y="0"/>
            <a:chExt cx="14344420" cy="1913565"/>
          </a:xfrm>
        </p:grpSpPr>
        <p:sp>
          <p:nvSpPr>
            <p:cNvPr id="6" name="Freeform 6"/>
            <p:cNvSpPr/>
            <p:nvPr/>
          </p:nvSpPr>
          <p:spPr>
            <a:xfrm>
              <a:off x="0" y="0"/>
              <a:ext cx="14344421" cy="1913565"/>
            </a:xfrm>
            <a:custGeom>
              <a:avLst/>
              <a:gdLst/>
              <a:ahLst/>
              <a:cxnLst/>
              <a:rect l="l" t="t" r="r" b="b"/>
              <a:pathLst>
                <a:path w="14344421" h="1913565">
                  <a:moveTo>
                    <a:pt x="14219960" y="1913565"/>
                  </a:moveTo>
                  <a:lnTo>
                    <a:pt x="124460" y="1913565"/>
                  </a:lnTo>
                  <a:cubicBezTo>
                    <a:pt x="55880" y="1913565"/>
                    <a:pt x="0" y="1857685"/>
                    <a:pt x="0" y="1789105"/>
                  </a:cubicBezTo>
                  <a:lnTo>
                    <a:pt x="0" y="124460"/>
                  </a:lnTo>
                  <a:cubicBezTo>
                    <a:pt x="0" y="55880"/>
                    <a:pt x="55880" y="0"/>
                    <a:pt x="124460" y="0"/>
                  </a:cubicBezTo>
                  <a:lnTo>
                    <a:pt x="14219960" y="0"/>
                  </a:lnTo>
                  <a:cubicBezTo>
                    <a:pt x="14288540" y="0"/>
                    <a:pt x="14344421" y="55880"/>
                    <a:pt x="14344421" y="124460"/>
                  </a:cubicBezTo>
                  <a:lnTo>
                    <a:pt x="14344421" y="1789105"/>
                  </a:lnTo>
                  <a:cubicBezTo>
                    <a:pt x="14344421" y="1857685"/>
                    <a:pt x="14288540" y="1913565"/>
                    <a:pt x="14219960" y="1913565"/>
                  </a:cubicBezTo>
                  <a:close/>
                </a:path>
              </a:pathLst>
            </a:custGeom>
            <a:solidFill>
              <a:srgbClr val="E8E8E8"/>
            </a:solidFill>
          </p:spPr>
        </p:sp>
      </p:grpSp>
      <p:sp>
        <p:nvSpPr>
          <p:cNvPr id="7" name="TextBox 7"/>
          <p:cNvSpPr txBox="1"/>
          <p:nvPr/>
        </p:nvSpPr>
        <p:spPr>
          <a:xfrm>
            <a:off x="10019703" y="5736953"/>
            <a:ext cx="6259376" cy="554195"/>
          </a:xfrm>
          <a:prstGeom prst="rect">
            <a:avLst/>
          </a:prstGeom>
        </p:spPr>
        <p:txBody>
          <a:bodyPr lIns="0" tIns="0" rIns="0" bIns="0" rtlCol="0" anchor="t">
            <a:spAutoFit/>
          </a:bodyPr>
          <a:lstStyle/>
          <a:p>
            <a:pPr marL="0" lvl="0" indent="0" algn="ctr">
              <a:lnSpc>
                <a:spcPts val="4633"/>
              </a:lnSpc>
              <a:spcBef>
                <a:spcPct val="0"/>
              </a:spcBef>
            </a:pPr>
            <a:r>
              <a:rPr lang="en-US" sz="3309">
                <a:solidFill>
                  <a:srgbClr val="000000"/>
                </a:solidFill>
                <a:latin typeface="Muli Bold"/>
              </a:rPr>
              <a:t>Thiết lập Mining Structures</a:t>
            </a:r>
          </a:p>
        </p:txBody>
      </p:sp>
      <p:grpSp>
        <p:nvGrpSpPr>
          <p:cNvPr id="8" name="Group 8"/>
          <p:cNvGrpSpPr/>
          <p:nvPr/>
        </p:nvGrpSpPr>
        <p:grpSpPr>
          <a:xfrm>
            <a:off x="9715770" y="4473784"/>
            <a:ext cx="6563309" cy="875554"/>
            <a:chOff x="0" y="0"/>
            <a:chExt cx="14344420" cy="1913565"/>
          </a:xfrm>
        </p:grpSpPr>
        <p:sp>
          <p:nvSpPr>
            <p:cNvPr id="9" name="Freeform 9"/>
            <p:cNvSpPr/>
            <p:nvPr/>
          </p:nvSpPr>
          <p:spPr>
            <a:xfrm>
              <a:off x="0" y="0"/>
              <a:ext cx="14344421" cy="1913565"/>
            </a:xfrm>
            <a:custGeom>
              <a:avLst/>
              <a:gdLst/>
              <a:ahLst/>
              <a:cxnLst/>
              <a:rect l="l" t="t" r="r" b="b"/>
              <a:pathLst>
                <a:path w="14344421" h="1913565">
                  <a:moveTo>
                    <a:pt x="14219960" y="1913565"/>
                  </a:moveTo>
                  <a:lnTo>
                    <a:pt x="124460" y="1913565"/>
                  </a:lnTo>
                  <a:cubicBezTo>
                    <a:pt x="55880" y="1913565"/>
                    <a:pt x="0" y="1857685"/>
                    <a:pt x="0" y="1789105"/>
                  </a:cubicBezTo>
                  <a:lnTo>
                    <a:pt x="0" y="124460"/>
                  </a:lnTo>
                  <a:cubicBezTo>
                    <a:pt x="0" y="55880"/>
                    <a:pt x="55880" y="0"/>
                    <a:pt x="124460" y="0"/>
                  </a:cubicBezTo>
                  <a:lnTo>
                    <a:pt x="14219960" y="0"/>
                  </a:lnTo>
                  <a:cubicBezTo>
                    <a:pt x="14288540" y="0"/>
                    <a:pt x="14344421" y="55880"/>
                    <a:pt x="14344421" y="124460"/>
                  </a:cubicBezTo>
                  <a:lnTo>
                    <a:pt x="14344421" y="1789105"/>
                  </a:lnTo>
                  <a:cubicBezTo>
                    <a:pt x="14344421" y="1857685"/>
                    <a:pt x="14288540" y="1913565"/>
                    <a:pt x="14219960" y="1913565"/>
                  </a:cubicBezTo>
                  <a:close/>
                </a:path>
              </a:pathLst>
            </a:custGeom>
            <a:solidFill>
              <a:srgbClr val="E8E8E8"/>
            </a:solidFill>
          </p:spPr>
        </p:sp>
      </p:grpSp>
      <p:sp>
        <p:nvSpPr>
          <p:cNvPr id="10" name="TextBox 10"/>
          <p:cNvSpPr txBox="1"/>
          <p:nvPr/>
        </p:nvSpPr>
        <p:spPr>
          <a:xfrm>
            <a:off x="10019703" y="4602930"/>
            <a:ext cx="6259376" cy="554195"/>
          </a:xfrm>
          <a:prstGeom prst="rect">
            <a:avLst/>
          </a:prstGeom>
        </p:spPr>
        <p:txBody>
          <a:bodyPr lIns="0" tIns="0" rIns="0" bIns="0" rtlCol="0" anchor="t">
            <a:spAutoFit/>
          </a:bodyPr>
          <a:lstStyle/>
          <a:p>
            <a:pPr algn="ctr">
              <a:lnSpc>
                <a:spcPts val="4633"/>
              </a:lnSpc>
            </a:pPr>
            <a:r>
              <a:rPr lang="en-US" sz="3309">
                <a:solidFill>
                  <a:srgbClr val="000000"/>
                </a:solidFill>
                <a:latin typeface="Muli Bold"/>
              </a:rPr>
              <a:t>Thiết lập Data Source Views</a:t>
            </a:r>
          </a:p>
        </p:txBody>
      </p:sp>
      <p:grpSp>
        <p:nvGrpSpPr>
          <p:cNvPr id="11" name="Group 11"/>
          <p:cNvGrpSpPr/>
          <p:nvPr/>
        </p:nvGrpSpPr>
        <p:grpSpPr>
          <a:xfrm>
            <a:off x="9715770" y="6735969"/>
            <a:ext cx="6563309" cy="875703"/>
            <a:chOff x="0" y="0"/>
            <a:chExt cx="14344420" cy="1913890"/>
          </a:xfrm>
        </p:grpSpPr>
        <p:sp>
          <p:nvSpPr>
            <p:cNvPr id="12" name="Freeform 12"/>
            <p:cNvSpPr/>
            <p:nvPr/>
          </p:nvSpPr>
          <p:spPr>
            <a:xfrm>
              <a:off x="0" y="0"/>
              <a:ext cx="14344421" cy="1913890"/>
            </a:xfrm>
            <a:custGeom>
              <a:avLst/>
              <a:gdLst/>
              <a:ahLst/>
              <a:cxnLst/>
              <a:rect l="l" t="t" r="r" b="b"/>
              <a:pathLst>
                <a:path w="14344421" h="1913890">
                  <a:moveTo>
                    <a:pt x="14219960" y="1913890"/>
                  </a:moveTo>
                  <a:lnTo>
                    <a:pt x="124460" y="1913890"/>
                  </a:lnTo>
                  <a:cubicBezTo>
                    <a:pt x="55880" y="1913890"/>
                    <a:pt x="0" y="1858010"/>
                    <a:pt x="0" y="1789430"/>
                  </a:cubicBezTo>
                  <a:lnTo>
                    <a:pt x="0" y="124460"/>
                  </a:lnTo>
                  <a:cubicBezTo>
                    <a:pt x="0" y="55880"/>
                    <a:pt x="55880" y="0"/>
                    <a:pt x="124460" y="0"/>
                  </a:cubicBezTo>
                  <a:lnTo>
                    <a:pt x="14219960" y="0"/>
                  </a:lnTo>
                  <a:cubicBezTo>
                    <a:pt x="14288540" y="0"/>
                    <a:pt x="14344421" y="55880"/>
                    <a:pt x="14344421" y="124460"/>
                  </a:cubicBezTo>
                  <a:lnTo>
                    <a:pt x="14344421" y="1789430"/>
                  </a:lnTo>
                  <a:cubicBezTo>
                    <a:pt x="14344421" y="1858010"/>
                    <a:pt x="14288540" y="1913890"/>
                    <a:pt x="14219960" y="1913890"/>
                  </a:cubicBezTo>
                  <a:close/>
                </a:path>
              </a:pathLst>
            </a:custGeom>
            <a:solidFill>
              <a:srgbClr val="E8E8E8"/>
            </a:solidFill>
          </p:spPr>
        </p:sp>
      </p:grpSp>
      <p:sp>
        <p:nvSpPr>
          <p:cNvPr id="13" name="TextBox 13"/>
          <p:cNvSpPr txBox="1"/>
          <p:nvPr/>
        </p:nvSpPr>
        <p:spPr>
          <a:xfrm>
            <a:off x="10019703" y="6860349"/>
            <a:ext cx="6162349" cy="554156"/>
          </a:xfrm>
          <a:prstGeom prst="rect">
            <a:avLst/>
          </a:prstGeom>
        </p:spPr>
        <p:txBody>
          <a:bodyPr lIns="0" tIns="0" rIns="0" bIns="0" rtlCol="0" anchor="t">
            <a:spAutoFit/>
          </a:bodyPr>
          <a:lstStyle/>
          <a:p>
            <a:pPr marL="0" lvl="0" indent="0" algn="ctr">
              <a:lnSpc>
                <a:spcPts val="4628"/>
              </a:lnSpc>
              <a:spcBef>
                <a:spcPct val="0"/>
              </a:spcBef>
            </a:pPr>
            <a:r>
              <a:rPr lang="en-US" sz="3306">
                <a:solidFill>
                  <a:srgbClr val="000000"/>
                </a:solidFill>
                <a:latin typeface="Muli Bold"/>
              </a:rPr>
              <a:t>Thiết lập Traning Data</a:t>
            </a:r>
          </a:p>
        </p:txBody>
      </p:sp>
      <p:grpSp>
        <p:nvGrpSpPr>
          <p:cNvPr id="14" name="Group 14"/>
          <p:cNvGrpSpPr/>
          <p:nvPr/>
        </p:nvGrpSpPr>
        <p:grpSpPr>
          <a:xfrm>
            <a:off x="9144000" y="3342579"/>
            <a:ext cx="875703" cy="875703"/>
            <a:chOff x="0" y="0"/>
            <a:chExt cx="1913890" cy="1913890"/>
          </a:xfrm>
        </p:grpSpPr>
        <p:sp>
          <p:nvSpPr>
            <p:cNvPr id="15" name="Freeform 15"/>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16" name="TextBox 16"/>
          <p:cNvSpPr txBox="1"/>
          <p:nvPr/>
        </p:nvSpPr>
        <p:spPr>
          <a:xfrm>
            <a:off x="9379481" y="3559343"/>
            <a:ext cx="433316" cy="489800"/>
          </a:xfrm>
          <a:prstGeom prst="rect">
            <a:avLst/>
          </a:prstGeom>
        </p:spPr>
        <p:txBody>
          <a:bodyPr lIns="0" tIns="0" rIns="0" bIns="0" rtlCol="0" anchor="t">
            <a:spAutoFit/>
          </a:bodyPr>
          <a:lstStyle/>
          <a:p>
            <a:pPr algn="ctr">
              <a:lnSpc>
                <a:spcPts val="3960"/>
              </a:lnSpc>
            </a:pPr>
            <a:r>
              <a:rPr lang="en-US" sz="3600">
                <a:solidFill>
                  <a:srgbClr val="FFFFFF"/>
                </a:solidFill>
                <a:latin typeface="Muli Bold Bold"/>
              </a:rPr>
              <a:t>1</a:t>
            </a:r>
          </a:p>
        </p:txBody>
      </p:sp>
      <p:grpSp>
        <p:nvGrpSpPr>
          <p:cNvPr id="17" name="Group 17"/>
          <p:cNvGrpSpPr/>
          <p:nvPr/>
        </p:nvGrpSpPr>
        <p:grpSpPr>
          <a:xfrm>
            <a:off x="9144000" y="5604839"/>
            <a:ext cx="875703" cy="875703"/>
            <a:chOff x="0" y="0"/>
            <a:chExt cx="1913890" cy="1913890"/>
          </a:xfrm>
        </p:grpSpPr>
        <p:sp>
          <p:nvSpPr>
            <p:cNvPr id="18" name="Freeform 18"/>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19" name="TextBox 19"/>
          <p:cNvSpPr txBox="1"/>
          <p:nvPr/>
        </p:nvSpPr>
        <p:spPr>
          <a:xfrm>
            <a:off x="9369956" y="5858227"/>
            <a:ext cx="433316" cy="489800"/>
          </a:xfrm>
          <a:prstGeom prst="rect">
            <a:avLst/>
          </a:prstGeom>
        </p:spPr>
        <p:txBody>
          <a:bodyPr lIns="0" tIns="0" rIns="0" bIns="0" rtlCol="0" anchor="t">
            <a:spAutoFit/>
          </a:bodyPr>
          <a:lstStyle/>
          <a:p>
            <a:pPr algn="ctr">
              <a:lnSpc>
                <a:spcPts val="3960"/>
              </a:lnSpc>
            </a:pPr>
            <a:r>
              <a:rPr lang="en-US" sz="3600">
                <a:solidFill>
                  <a:srgbClr val="FFFFFF"/>
                </a:solidFill>
                <a:latin typeface="Muli Bold Bold"/>
              </a:rPr>
              <a:t>3</a:t>
            </a:r>
          </a:p>
        </p:txBody>
      </p:sp>
      <p:grpSp>
        <p:nvGrpSpPr>
          <p:cNvPr id="20" name="Group 20"/>
          <p:cNvGrpSpPr/>
          <p:nvPr/>
        </p:nvGrpSpPr>
        <p:grpSpPr>
          <a:xfrm>
            <a:off x="9144000" y="4473709"/>
            <a:ext cx="875703" cy="875703"/>
            <a:chOff x="0" y="0"/>
            <a:chExt cx="1913890" cy="1913890"/>
          </a:xfrm>
        </p:grpSpPr>
        <p:sp>
          <p:nvSpPr>
            <p:cNvPr id="21" name="Freeform 21"/>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22" name="TextBox 22"/>
          <p:cNvSpPr txBox="1"/>
          <p:nvPr/>
        </p:nvSpPr>
        <p:spPr>
          <a:xfrm>
            <a:off x="9369956" y="4704760"/>
            <a:ext cx="433316" cy="489800"/>
          </a:xfrm>
          <a:prstGeom prst="rect">
            <a:avLst/>
          </a:prstGeom>
        </p:spPr>
        <p:txBody>
          <a:bodyPr lIns="0" tIns="0" rIns="0" bIns="0" rtlCol="0" anchor="t">
            <a:spAutoFit/>
          </a:bodyPr>
          <a:lstStyle/>
          <a:p>
            <a:pPr algn="ctr">
              <a:lnSpc>
                <a:spcPts val="3960"/>
              </a:lnSpc>
            </a:pPr>
            <a:r>
              <a:rPr lang="en-US" sz="3600">
                <a:solidFill>
                  <a:srgbClr val="FFFFFF"/>
                </a:solidFill>
                <a:latin typeface="Muli Bold Bold"/>
              </a:rPr>
              <a:t>2</a:t>
            </a:r>
          </a:p>
        </p:txBody>
      </p:sp>
      <p:grpSp>
        <p:nvGrpSpPr>
          <p:cNvPr id="23" name="Group 23"/>
          <p:cNvGrpSpPr/>
          <p:nvPr/>
        </p:nvGrpSpPr>
        <p:grpSpPr>
          <a:xfrm>
            <a:off x="9144000" y="6735969"/>
            <a:ext cx="875703" cy="875703"/>
            <a:chOff x="0" y="0"/>
            <a:chExt cx="1913890" cy="1913890"/>
          </a:xfrm>
        </p:grpSpPr>
        <p:sp>
          <p:nvSpPr>
            <p:cNvPr id="24" name="Freeform 24"/>
            <p:cNvSpPr/>
            <p:nvPr/>
          </p:nvSpPr>
          <p:spPr>
            <a:xfrm>
              <a:off x="0" y="0"/>
              <a:ext cx="1913890" cy="1913890"/>
            </a:xfrm>
            <a:custGeom>
              <a:avLst/>
              <a:gdLst/>
              <a:ahLst/>
              <a:cxnLst/>
              <a:rect l="l" t="t" r="r" b="b"/>
              <a:pathLst>
                <a:path w="1913890" h="1913890">
                  <a:moveTo>
                    <a:pt x="1789430" y="1913890"/>
                  </a:moveTo>
                  <a:lnTo>
                    <a:pt x="124460" y="1913890"/>
                  </a:lnTo>
                  <a:cubicBezTo>
                    <a:pt x="55880" y="1913890"/>
                    <a:pt x="0" y="1858010"/>
                    <a:pt x="0" y="1789430"/>
                  </a:cubicBezTo>
                  <a:lnTo>
                    <a:pt x="0" y="124460"/>
                  </a:lnTo>
                  <a:cubicBezTo>
                    <a:pt x="0" y="55880"/>
                    <a:pt x="55880" y="0"/>
                    <a:pt x="124460" y="0"/>
                  </a:cubicBezTo>
                  <a:lnTo>
                    <a:pt x="1789430" y="0"/>
                  </a:lnTo>
                  <a:cubicBezTo>
                    <a:pt x="1858010" y="0"/>
                    <a:pt x="1913890" y="55880"/>
                    <a:pt x="1913890" y="124460"/>
                  </a:cubicBezTo>
                  <a:lnTo>
                    <a:pt x="1913890" y="1789430"/>
                  </a:lnTo>
                  <a:cubicBezTo>
                    <a:pt x="1913890" y="1858010"/>
                    <a:pt x="1858010" y="1913890"/>
                    <a:pt x="1789430" y="1913890"/>
                  </a:cubicBezTo>
                  <a:close/>
                </a:path>
              </a:pathLst>
            </a:custGeom>
            <a:solidFill>
              <a:srgbClr val="43C466"/>
            </a:solidFill>
          </p:spPr>
        </p:sp>
      </p:grpSp>
      <p:sp>
        <p:nvSpPr>
          <p:cNvPr id="25" name="TextBox 25"/>
          <p:cNvSpPr txBox="1"/>
          <p:nvPr/>
        </p:nvSpPr>
        <p:spPr>
          <a:xfrm>
            <a:off x="9360431" y="6981098"/>
            <a:ext cx="433316" cy="489800"/>
          </a:xfrm>
          <a:prstGeom prst="rect">
            <a:avLst/>
          </a:prstGeom>
        </p:spPr>
        <p:txBody>
          <a:bodyPr lIns="0" tIns="0" rIns="0" bIns="0" rtlCol="0" anchor="t">
            <a:spAutoFit/>
          </a:bodyPr>
          <a:lstStyle/>
          <a:p>
            <a:pPr algn="ctr">
              <a:lnSpc>
                <a:spcPts val="3960"/>
              </a:lnSpc>
            </a:pPr>
            <a:r>
              <a:rPr lang="en-US" sz="3600">
                <a:solidFill>
                  <a:srgbClr val="FFFFFF"/>
                </a:solidFill>
                <a:latin typeface="Muli Bold Bold"/>
              </a:rPr>
              <a:t>4</a:t>
            </a:r>
          </a:p>
        </p:txBody>
      </p:sp>
      <p:grpSp>
        <p:nvGrpSpPr>
          <p:cNvPr id="26" name="Group 26"/>
          <p:cNvGrpSpPr/>
          <p:nvPr/>
        </p:nvGrpSpPr>
        <p:grpSpPr>
          <a:xfrm>
            <a:off x="2159355" y="2936882"/>
            <a:ext cx="5991211" cy="4413236"/>
            <a:chOff x="0" y="0"/>
            <a:chExt cx="7988281" cy="5884315"/>
          </a:xfrm>
        </p:grpSpPr>
        <p:pic>
          <p:nvPicPr>
            <p:cNvPr id="27" name="Picture 27"/>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0877" r="10877"/>
            <a:stretch>
              <a:fillRect/>
            </a:stretch>
          </p:blipFill>
          <p:spPr>
            <a:xfrm>
              <a:off x="0" y="0"/>
              <a:ext cx="7988281" cy="5884315"/>
            </a:xfrm>
            <a:prstGeom prst="rect">
              <a:avLst/>
            </a:prstGeom>
          </p:spPr>
        </p:pic>
        <p:sp>
          <p:nvSpPr>
            <p:cNvPr id="28" name="TextBox 28"/>
            <p:cNvSpPr txBox="1"/>
            <p:nvPr/>
          </p:nvSpPr>
          <p:spPr>
            <a:xfrm>
              <a:off x="1678177" y="442560"/>
              <a:ext cx="4631928" cy="3876675"/>
            </a:xfrm>
            <a:prstGeom prst="rect">
              <a:avLst/>
            </a:prstGeom>
          </p:spPr>
          <p:txBody>
            <a:bodyPr lIns="0" tIns="0" rIns="0" bIns="0" rtlCol="0" anchor="t">
              <a:spAutoFit/>
            </a:bodyPr>
            <a:lstStyle/>
            <a:p>
              <a:pPr algn="ctr">
                <a:lnSpc>
                  <a:spcPts val="4500"/>
                </a:lnSpc>
              </a:pPr>
              <a:r>
                <a:rPr lang="en-US" sz="4500">
                  <a:solidFill>
                    <a:srgbClr val="FFFFFF"/>
                  </a:solidFill>
                  <a:latin typeface="Muli Bold"/>
                </a:rPr>
                <a:t>Tạo Decision Trees Project với SSAS</a:t>
              </a:r>
            </a:p>
          </p:txBody>
        </p:sp>
      </p:grpSp>
      <p:pic>
        <p:nvPicPr>
          <p:cNvPr id="29" name="Picture 29"/>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028700" y="4657135"/>
            <a:ext cx="2328416" cy="621664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633" y="2464074"/>
            <a:ext cx="17384733" cy="7373171"/>
            <a:chOff x="0" y="0"/>
            <a:chExt cx="9620467" cy="4080209"/>
          </a:xfrm>
        </p:grpSpPr>
        <p:sp>
          <p:nvSpPr>
            <p:cNvPr id="3" name="Freeform 3"/>
            <p:cNvSpPr/>
            <p:nvPr/>
          </p:nvSpPr>
          <p:spPr>
            <a:xfrm>
              <a:off x="0" y="0"/>
              <a:ext cx="9620467" cy="4080209"/>
            </a:xfrm>
            <a:custGeom>
              <a:avLst/>
              <a:gdLst/>
              <a:ahLst/>
              <a:cxnLst/>
              <a:rect l="l" t="t" r="r" b="b"/>
              <a:pathLst>
                <a:path w="9620467" h="4080209">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pic>
        <p:nvPicPr>
          <p:cNvPr id="4" name="Picture 4"/>
          <p:cNvPicPr>
            <a:picLocks noChangeAspect="1"/>
          </p:cNvPicPr>
          <p:nvPr/>
        </p:nvPicPr>
        <p:blipFill>
          <a:blip r:embed="rId2"/>
          <a:srcRect l="768" t="3615" r="896" b="21389"/>
          <a:stretch>
            <a:fillRect/>
          </a:stretch>
        </p:blipFill>
        <p:spPr>
          <a:xfrm>
            <a:off x="691872" y="2795916"/>
            <a:ext cx="16989635" cy="6883847"/>
          </a:xfrm>
          <a:prstGeom prst="rect">
            <a:avLst/>
          </a:prstGeom>
        </p:spPr>
      </p:pic>
      <p:sp>
        <p:nvSpPr>
          <p:cNvPr id="5" name="TextBox 5"/>
          <p:cNvSpPr txBox="1"/>
          <p:nvPr/>
        </p:nvSpPr>
        <p:spPr>
          <a:xfrm>
            <a:off x="559136" y="344980"/>
            <a:ext cx="9900363" cy="941604"/>
          </a:xfrm>
          <a:prstGeom prst="rect">
            <a:avLst/>
          </a:prstGeom>
        </p:spPr>
        <p:txBody>
          <a:bodyPr lIns="0" tIns="0" rIns="0" bIns="0" rtlCol="0" anchor="t">
            <a:spAutoFit/>
          </a:bodyPr>
          <a:lstStyle/>
          <a:p>
            <a:pPr marL="0" lvl="0" indent="0">
              <a:lnSpc>
                <a:spcPts val="7699"/>
              </a:lnSpc>
              <a:spcBef>
                <a:spcPct val="0"/>
              </a:spcBef>
            </a:pPr>
            <a:r>
              <a:rPr lang="en-US" sz="5499" spc="-54">
                <a:solidFill>
                  <a:srgbClr val="000000"/>
                </a:solidFill>
                <a:latin typeface="Muli Bold Bold"/>
              </a:rPr>
              <a:t>Thiết lập Traning Data</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451633" y="2464074"/>
            <a:ext cx="17384733" cy="7373171"/>
            <a:chOff x="0" y="0"/>
            <a:chExt cx="9620467" cy="4080209"/>
          </a:xfrm>
        </p:grpSpPr>
        <p:sp>
          <p:nvSpPr>
            <p:cNvPr id="3" name="Freeform 3"/>
            <p:cNvSpPr/>
            <p:nvPr/>
          </p:nvSpPr>
          <p:spPr>
            <a:xfrm>
              <a:off x="0" y="0"/>
              <a:ext cx="9620467" cy="4080209"/>
            </a:xfrm>
            <a:custGeom>
              <a:avLst/>
              <a:gdLst/>
              <a:ahLst/>
              <a:cxnLst/>
              <a:rect l="l" t="t" r="r" b="b"/>
              <a:pathLst>
                <a:path w="9620467" h="4080209">
                  <a:moveTo>
                    <a:pt x="9496007" y="4080209"/>
                  </a:moveTo>
                  <a:lnTo>
                    <a:pt x="124460" y="4080209"/>
                  </a:lnTo>
                  <a:cubicBezTo>
                    <a:pt x="55880" y="4080209"/>
                    <a:pt x="0" y="4024329"/>
                    <a:pt x="0" y="3955749"/>
                  </a:cubicBezTo>
                  <a:lnTo>
                    <a:pt x="0" y="124460"/>
                  </a:lnTo>
                  <a:cubicBezTo>
                    <a:pt x="0" y="55880"/>
                    <a:pt x="55880" y="0"/>
                    <a:pt x="124460" y="0"/>
                  </a:cubicBezTo>
                  <a:lnTo>
                    <a:pt x="9496007" y="0"/>
                  </a:lnTo>
                  <a:cubicBezTo>
                    <a:pt x="9564587" y="0"/>
                    <a:pt x="9620467" y="55880"/>
                    <a:pt x="9620467" y="124460"/>
                  </a:cubicBezTo>
                  <a:lnTo>
                    <a:pt x="9620467" y="3955749"/>
                  </a:lnTo>
                  <a:cubicBezTo>
                    <a:pt x="9620467" y="4024329"/>
                    <a:pt x="9564587" y="4080209"/>
                    <a:pt x="9496007" y="4080209"/>
                  </a:cubicBezTo>
                  <a:close/>
                </a:path>
              </a:pathLst>
            </a:custGeom>
            <a:solidFill>
              <a:srgbClr val="EDEDED"/>
            </a:solidFill>
          </p:spPr>
        </p:sp>
      </p:grpSp>
      <p:pic>
        <p:nvPicPr>
          <p:cNvPr id="4" name="Picture 4"/>
          <p:cNvPicPr>
            <a:picLocks noChangeAspect="1"/>
          </p:cNvPicPr>
          <p:nvPr/>
        </p:nvPicPr>
        <p:blipFill>
          <a:blip r:embed="rId2"/>
          <a:srcRect l="768" t="3615" r="896" b="21389"/>
          <a:stretch>
            <a:fillRect/>
          </a:stretch>
        </p:blipFill>
        <p:spPr>
          <a:xfrm>
            <a:off x="691872" y="2795916"/>
            <a:ext cx="16989635" cy="6883847"/>
          </a:xfrm>
          <a:prstGeom prst="rect">
            <a:avLst/>
          </a:prstGeom>
        </p:spPr>
      </p:pic>
      <p:sp>
        <p:nvSpPr>
          <p:cNvPr id="5" name="TextBox 5"/>
          <p:cNvSpPr txBox="1"/>
          <p:nvPr/>
        </p:nvSpPr>
        <p:spPr>
          <a:xfrm>
            <a:off x="559136" y="344980"/>
            <a:ext cx="9900363" cy="941604"/>
          </a:xfrm>
          <a:prstGeom prst="rect">
            <a:avLst/>
          </a:prstGeom>
        </p:spPr>
        <p:txBody>
          <a:bodyPr lIns="0" tIns="0" rIns="0" bIns="0" rtlCol="0" anchor="t">
            <a:spAutoFit/>
          </a:bodyPr>
          <a:lstStyle/>
          <a:p>
            <a:pPr marL="0" lvl="0" indent="0">
              <a:lnSpc>
                <a:spcPts val="7699"/>
              </a:lnSpc>
              <a:spcBef>
                <a:spcPct val="0"/>
              </a:spcBef>
            </a:pPr>
            <a:r>
              <a:rPr lang="en-US" sz="5499" spc="-54">
                <a:solidFill>
                  <a:srgbClr val="000000"/>
                </a:solidFill>
                <a:latin typeface="Muli Bold Bold"/>
              </a:rPr>
              <a:t>Thiết lập Traning Data</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833271" y="487728"/>
            <a:ext cx="10077037" cy="949485"/>
            <a:chOff x="0" y="0"/>
            <a:chExt cx="13436050" cy="1265980"/>
          </a:xfrm>
        </p:grpSpPr>
        <p:grpSp>
          <p:nvGrpSpPr>
            <p:cNvPr id="3" name="Group 3"/>
            <p:cNvGrpSpPr/>
            <p:nvPr/>
          </p:nvGrpSpPr>
          <p:grpSpPr>
            <a:xfrm>
              <a:off x="0" y="0"/>
              <a:ext cx="13436050" cy="1265980"/>
              <a:chOff x="0" y="0"/>
              <a:chExt cx="8490992" cy="800044"/>
            </a:xfrm>
          </p:grpSpPr>
          <p:sp>
            <p:nvSpPr>
              <p:cNvPr id="4" name="Freeform 4"/>
              <p:cNvSpPr/>
              <p:nvPr/>
            </p:nvSpPr>
            <p:spPr>
              <a:xfrm>
                <a:off x="0" y="0"/>
                <a:ext cx="8490992" cy="800044"/>
              </a:xfrm>
              <a:custGeom>
                <a:avLst/>
                <a:gdLst/>
                <a:ahLst/>
                <a:cxnLst/>
                <a:rect l="l" t="t" r="r" b="b"/>
                <a:pathLst>
                  <a:path w="8490992" h="800044">
                    <a:moveTo>
                      <a:pt x="8366532" y="800044"/>
                    </a:moveTo>
                    <a:lnTo>
                      <a:pt x="124460" y="800044"/>
                    </a:lnTo>
                    <a:cubicBezTo>
                      <a:pt x="55880" y="800044"/>
                      <a:pt x="0" y="744164"/>
                      <a:pt x="0" y="675584"/>
                    </a:cubicBezTo>
                    <a:lnTo>
                      <a:pt x="0" y="124460"/>
                    </a:lnTo>
                    <a:cubicBezTo>
                      <a:pt x="0" y="55880"/>
                      <a:pt x="55880" y="0"/>
                      <a:pt x="124460" y="0"/>
                    </a:cubicBezTo>
                    <a:lnTo>
                      <a:pt x="8366532" y="0"/>
                    </a:lnTo>
                    <a:cubicBezTo>
                      <a:pt x="8435112" y="0"/>
                      <a:pt x="8490992" y="55880"/>
                      <a:pt x="8490992" y="124460"/>
                    </a:cubicBezTo>
                    <a:lnTo>
                      <a:pt x="8490992" y="675584"/>
                    </a:lnTo>
                    <a:cubicBezTo>
                      <a:pt x="8490992" y="744164"/>
                      <a:pt x="8435112" y="800044"/>
                      <a:pt x="8366532" y="800044"/>
                    </a:cubicBezTo>
                    <a:close/>
                  </a:path>
                </a:pathLst>
              </a:custGeom>
              <a:solidFill>
                <a:srgbClr val="43C466"/>
              </a:solidFill>
            </p:spPr>
          </p:sp>
        </p:grpSp>
        <p:sp>
          <p:nvSpPr>
            <p:cNvPr id="5" name="TextBox 5"/>
            <p:cNvSpPr txBox="1"/>
            <p:nvPr/>
          </p:nvSpPr>
          <p:spPr>
            <a:xfrm>
              <a:off x="1889555" y="301517"/>
              <a:ext cx="10109624" cy="711593"/>
            </a:xfrm>
            <a:prstGeom prst="rect">
              <a:avLst/>
            </a:prstGeom>
          </p:spPr>
          <p:txBody>
            <a:bodyPr lIns="0" tIns="0" rIns="0" bIns="0" rtlCol="0" anchor="t">
              <a:spAutoFit/>
            </a:bodyPr>
            <a:lstStyle/>
            <a:p>
              <a:pPr algn="ctr">
                <a:lnSpc>
                  <a:spcPts val="3856"/>
                </a:lnSpc>
              </a:pPr>
              <a:r>
                <a:rPr lang="en-US" sz="3856" spc="-38">
                  <a:solidFill>
                    <a:srgbClr val="FFFFFF"/>
                  </a:solidFill>
                  <a:latin typeface="Muli Bold Bold"/>
                </a:rPr>
                <a:t>Deploy Decision Trees Mining</a:t>
              </a:r>
            </a:p>
          </p:txBody>
        </p:sp>
      </p:grpSp>
      <p:pic>
        <p:nvPicPr>
          <p:cNvPr id="6" name="Picture 6"/>
          <p:cNvPicPr>
            <a:picLocks noChangeAspect="1"/>
          </p:cNvPicPr>
          <p:nvPr/>
        </p:nvPicPr>
        <p:blipFill>
          <a:blip r:embed="rId2"/>
          <a:srcRect/>
          <a:stretch>
            <a:fillRect/>
          </a:stretch>
        </p:blipFill>
        <p:spPr>
          <a:xfrm>
            <a:off x="7516267" y="1996199"/>
            <a:ext cx="9743033" cy="7262101"/>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1015494"/>
            <a:ext cx="18288000" cy="9271506"/>
          </a:xfrm>
          <a:prstGeom prst="rect">
            <a:avLst/>
          </a:prstGeom>
        </p:spPr>
      </p:pic>
      <p:sp>
        <p:nvSpPr>
          <p:cNvPr id="3" name="TextBox 3"/>
          <p:cNvSpPr txBox="1"/>
          <p:nvPr/>
        </p:nvSpPr>
        <p:spPr>
          <a:xfrm>
            <a:off x="707541" y="84992"/>
            <a:ext cx="7836247" cy="752401"/>
          </a:xfrm>
          <a:prstGeom prst="rect">
            <a:avLst/>
          </a:prstGeom>
        </p:spPr>
        <p:txBody>
          <a:bodyPr lIns="0" tIns="0" rIns="0" bIns="0" rtlCol="0" anchor="t">
            <a:spAutoFit/>
          </a:bodyPr>
          <a:lstStyle/>
          <a:p>
            <a:pPr algn="ctr">
              <a:lnSpc>
                <a:spcPts val="6299"/>
              </a:lnSpc>
              <a:spcBef>
                <a:spcPct val="0"/>
              </a:spcBef>
            </a:pPr>
            <a:r>
              <a:rPr lang="en-US" sz="4499">
                <a:solidFill>
                  <a:srgbClr val="43C466"/>
                </a:solidFill>
                <a:latin typeface="Muli Bold Bold"/>
              </a:rPr>
              <a:t>Nhận xét Education num &lt; 9</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2326014"/>
            <a:ext cx="18288000" cy="7960986"/>
          </a:xfrm>
          <a:prstGeom prst="rect">
            <a:avLst/>
          </a:prstGeom>
        </p:spPr>
      </p:pic>
      <p:sp>
        <p:nvSpPr>
          <p:cNvPr id="3" name="TextBox 3"/>
          <p:cNvSpPr txBox="1"/>
          <p:nvPr/>
        </p:nvSpPr>
        <p:spPr>
          <a:xfrm>
            <a:off x="1028700" y="952500"/>
            <a:ext cx="12856621" cy="752401"/>
          </a:xfrm>
          <a:prstGeom prst="rect">
            <a:avLst/>
          </a:prstGeom>
        </p:spPr>
        <p:txBody>
          <a:bodyPr lIns="0" tIns="0" rIns="0" bIns="0" rtlCol="0" anchor="t">
            <a:spAutoFit/>
          </a:bodyPr>
          <a:lstStyle/>
          <a:p>
            <a:pPr>
              <a:lnSpc>
                <a:spcPts val="6299"/>
              </a:lnSpc>
              <a:spcBef>
                <a:spcPct val="0"/>
              </a:spcBef>
            </a:pPr>
            <a:r>
              <a:rPr lang="en-US" sz="4499">
                <a:solidFill>
                  <a:srgbClr val="43C466"/>
                </a:solidFill>
                <a:latin typeface="Muli Bold Bold"/>
              </a:rPr>
              <a:t>Nhận xét Education num ∈ [9; 11):</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3671022"/>
            <a:ext cx="18288000" cy="3623452"/>
          </a:xfrm>
          <a:prstGeom prst="rect">
            <a:avLst/>
          </a:prstGeom>
        </p:spPr>
      </p:pic>
      <p:sp>
        <p:nvSpPr>
          <p:cNvPr id="3" name="TextBox 3"/>
          <p:cNvSpPr txBox="1"/>
          <p:nvPr/>
        </p:nvSpPr>
        <p:spPr>
          <a:xfrm>
            <a:off x="1028700" y="952500"/>
            <a:ext cx="12856621" cy="752401"/>
          </a:xfrm>
          <a:prstGeom prst="rect">
            <a:avLst/>
          </a:prstGeom>
        </p:spPr>
        <p:txBody>
          <a:bodyPr lIns="0" tIns="0" rIns="0" bIns="0" rtlCol="0" anchor="t">
            <a:spAutoFit/>
          </a:bodyPr>
          <a:lstStyle/>
          <a:p>
            <a:pPr>
              <a:lnSpc>
                <a:spcPts val="6299"/>
              </a:lnSpc>
              <a:spcBef>
                <a:spcPct val="0"/>
              </a:spcBef>
            </a:pPr>
            <a:r>
              <a:rPr lang="en-US" sz="4499">
                <a:solidFill>
                  <a:srgbClr val="43C466"/>
                </a:solidFill>
                <a:latin typeface="Muli Bold Bold"/>
              </a:rPr>
              <a:t>Nhận xét Education num ∈ [11; 13):</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547301" y="1028747"/>
            <a:ext cx="7621853" cy="1665377"/>
            <a:chOff x="0" y="0"/>
            <a:chExt cx="10162470" cy="2220503"/>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t="19652" b="19652"/>
            <a:stretch>
              <a:fillRect/>
            </a:stretch>
          </p:blipFill>
          <p:spPr>
            <a:xfrm>
              <a:off x="0" y="0"/>
              <a:ext cx="10162470" cy="2220503"/>
            </a:xfrm>
            <a:prstGeom prst="rect">
              <a:avLst/>
            </a:prstGeom>
          </p:spPr>
        </p:pic>
        <p:sp>
          <p:nvSpPr>
            <p:cNvPr id="4" name="TextBox 4"/>
            <p:cNvSpPr txBox="1"/>
            <p:nvPr/>
          </p:nvSpPr>
          <p:spPr>
            <a:xfrm>
              <a:off x="1948090" y="358496"/>
              <a:ext cx="7505859" cy="887124"/>
            </a:xfrm>
            <a:prstGeom prst="rect">
              <a:avLst/>
            </a:prstGeom>
          </p:spPr>
          <p:txBody>
            <a:bodyPr lIns="0" tIns="0" rIns="0" bIns="0" rtlCol="0" anchor="t">
              <a:spAutoFit/>
            </a:bodyPr>
            <a:lstStyle/>
            <a:p>
              <a:pPr>
                <a:lnSpc>
                  <a:spcPts val="4951"/>
                </a:lnSpc>
              </a:pPr>
              <a:r>
                <a:rPr lang="en-US" sz="4715">
                  <a:solidFill>
                    <a:srgbClr val="FFFFFF"/>
                  </a:solidFill>
                  <a:latin typeface="Muli Bold"/>
                </a:rPr>
                <a:t>GIỚI THIỆU</a:t>
              </a:r>
            </a:p>
          </p:txBody>
        </p:sp>
      </p:grpSp>
      <p:pic>
        <p:nvPicPr>
          <p:cNvPr id="5" name="Picture 5"/>
          <p:cNvPicPr>
            <a:picLocks noChangeAspect="1"/>
          </p:cNvPicPr>
          <p:nvPr/>
        </p:nvPicPr>
        <p:blipFill>
          <a:blip r:embed="rId4"/>
          <a:srcRect l="686"/>
          <a:stretch>
            <a:fillRect/>
          </a:stretch>
        </p:blipFill>
        <p:spPr>
          <a:xfrm>
            <a:off x="8773861" y="3186683"/>
            <a:ext cx="9514139" cy="6071617"/>
          </a:xfrm>
          <a:prstGeom prst="rect">
            <a:avLst/>
          </a:prstGeom>
        </p:spPr>
      </p:pic>
      <p:sp>
        <p:nvSpPr>
          <p:cNvPr id="6" name="TextBox 6"/>
          <p:cNvSpPr txBox="1"/>
          <p:nvPr/>
        </p:nvSpPr>
        <p:spPr>
          <a:xfrm>
            <a:off x="1610677" y="7446010"/>
            <a:ext cx="6951346" cy="1812290"/>
          </a:xfrm>
          <a:prstGeom prst="rect">
            <a:avLst/>
          </a:prstGeom>
        </p:spPr>
        <p:txBody>
          <a:bodyPr lIns="0" tIns="0" rIns="0" bIns="0" rtlCol="0" anchor="t">
            <a:spAutoFit/>
          </a:bodyPr>
          <a:lstStyle/>
          <a:p>
            <a:pPr marL="0" lvl="0" indent="0" algn="l">
              <a:lnSpc>
                <a:spcPts val="3640"/>
              </a:lnSpc>
            </a:pPr>
            <a:r>
              <a:rPr lang="en-US" sz="2800">
                <a:solidFill>
                  <a:srgbClr val="000000"/>
                </a:solidFill>
                <a:latin typeface="Muli Bold"/>
              </a:rPr>
              <a:t>Mong muốn là tìm ra xu hướng và đặc điểm thu nhập của người dân và giúp làm sáng tỏ một số yếu tố ảnh hưởng đến thu nhập cá nhân.</a:t>
            </a:r>
          </a:p>
        </p:txBody>
      </p:sp>
      <p:sp>
        <p:nvSpPr>
          <p:cNvPr id="7" name="TextBox 7"/>
          <p:cNvSpPr txBox="1"/>
          <p:nvPr/>
        </p:nvSpPr>
        <p:spPr>
          <a:xfrm>
            <a:off x="1610677" y="3775261"/>
            <a:ext cx="6951346" cy="897890"/>
          </a:xfrm>
          <a:prstGeom prst="rect">
            <a:avLst/>
          </a:prstGeom>
        </p:spPr>
        <p:txBody>
          <a:bodyPr lIns="0" tIns="0" rIns="0" bIns="0" rtlCol="0" anchor="t">
            <a:spAutoFit/>
          </a:bodyPr>
          <a:lstStyle/>
          <a:p>
            <a:pPr marL="0" lvl="0" indent="0" algn="l">
              <a:lnSpc>
                <a:spcPts val="3640"/>
              </a:lnSpc>
            </a:pPr>
            <a:r>
              <a:rPr lang="en-US" sz="2800">
                <a:solidFill>
                  <a:srgbClr val="000000"/>
                </a:solidFill>
                <a:latin typeface="Muli Bold"/>
              </a:rPr>
              <a:t>Sử dụng các giải thuật để khai phá dữ liệu.</a:t>
            </a:r>
          </a:p>
        </p:txBody>
      </p:sp>
      <p:sp>
        <p:nvSpPr>
          <p:cNvPr id="8" name="TextBox 8"/>
          <p:cNvSpPr txBox="1"/>
          <p:nvPr/>
        </p:nvSpPr>
        <p:spPr>
          <a:xfrm>
            <a:off x="1610677" y="4924836"/>
            <a:ext cx="6951346" cy="2269490"/>
          </a:xfrm>
          <a:prstGeom prst="rect">
            <a:avLst/>
          </a:prstGeom>
        </p:spPr>
        <p:txBody>
          <a:bodyPr lIns="0" tIns="0" rIns="0" bIns="0" rtlCol="0" anchor="t">
            <a:spAutoFit/>
          </a:bodyPr>
          <a:lstStyle/>
          <a:p>
            <a:pPr marL="0" lvl="0" indent="0" algn="l">
              <a:lnSpc>
                <a:spcPts val="3640"/>
              </a:lnSpc>
            </a:pPr>
            <a:r>
              <a:rPr lang="en-US" sz="2800">
                <a:solidFill>
                  <a:srgbClr val="000000"/>
                </a:solidFill>
                <a:latin typeface="Muli Bold"/>
              </a:rPr>
              <a:t>Tìm hiểu và xác định nhóm khách hàng có tiềm năng cao để tăng cường chiến lược tiếp thị và quảng cáo, cũng như phát triển các chiến lược chăm sóc khách hàng phù hợp.</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2171355"/>
            <a:ext cx="18288000" cy="5944290"/>
          </a:xfrm>
          <a:prstGeom prst="rect">
            <a:avLst/>
          </a:prstGeom>
        </p:spPr>
      </p:pic>
      <p:sp>
        <p:nvSpPr>
          <p:cNvPr id="3" name="TextBox 3"/>
          <p:cNvSpPr txBox="1"/>
          <p:nvPr/>
        </p:nvSpPr>
        <p:spPr>
          <a:xfrm>
            <a:off x="1028700" y="952500"/>
            <a:ext cx="12856621" cy="752401"/>
          </a:xfrm>
          <a:prstGeom prst="rect">
            <a:avLst/>
          </a:prstGeom>
        </p:spPr>
        <p:txBody>
          <a:bodyPr lIns="0" tIns="0" rIns="0" bIns="0" rtlCol="0" anchor="t">
            <a:spAutoFit/>
          </a:bodyPr>
          <a:lstStyle/>
          <a:p>
            <a:pPr>
              <a:lnSpc>
                <a:spcPts val="6299"/>
              </a:lnSpc>
              <a:spcBef>
                <a:spcPct val="0"/>
              </a:spcBef>
            </a:pPr>
            <a:r>
              <a:rPr lang="en-US" sz="4499">
                <a:solidFill>
                  <a:srgbClr val="43C466"/>
                </a:solidFill>
                <a:latin typeface="Muli Bold Bold"/>
              </a:rPr>
              <a:t>Nhận xét Education num ∈ [13, 15):</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0" y="4320012"/>
            <a:ext cx="18288000" cy="3211011"/>
          </a:xfrm>
          <a:prstGeom prst="rect">
            <a:avLst/>
          </a:prstGeom>
        </p:spPr>
      </p:pic>
      <p:sp>
        <p:nvSpPr>
          <p:cNvPr id="3" name="TextBox 3"/>
          <p:cNvSpPr txBox="1"/>
          <p:nvPr/>
        </p:nvSpPr>
        <p:spPr>
          <a:xfrm>
            <a:off x="1028700" y="952500"/>
            <a:ext cx="12856621" cy="752401"/>
          </a:xfrm>
          <a:prstGeom prst="rect">
            <a:avLst/>
          </a:prstGeom>
        </p:spPr>
        <p:txBody>
          <a:bodyPr lIns="0" tIns="0" rIns="0" bIns="0" rtlCol="0" anchor="t">
            <a:spAutoFit/>
          </a:bodyPr>
          <a:lstStyle/>
          <a:p>
            <a:pPr>
              <a:lnSpc>
                <a:spcPts val="6299"/>
              </a:lnSpc>
              <a:spcBef>
                <a:spcPct val="0"/>
              </a:spcBef>
            </a:pPr>
            <a:r>
              <a:rPr lang="en-US" sz="4499">
                <a:solidFill>
                  <a:srgbClr val="43C466"/>
                </a:solidFill>
                <a:latin typeface="Muli Bold Bold"/>
              </a:rPr>
              <a:t>Nhận xét Education num &gt;=15</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1141708"/>
            <a:ext cx="10538727" cy="7008121"/>
          </a:xfrm>
          <a:prstGeom prst="rect">
            <a:avLst/>
          </a:prstGeom>
        </p:spPr>
      </p:pic>
      <p:grpSp>
        <p:nvGrpSpPr>
          <p:cNvPr id="3" name="Group 3"/>
          <p:cNvGrpSpPr/>
          <p:nvPr/>
        </p:nvGrpSpPr>
        <p:grpSpPr>
          <a:xfrm>
            <a:off x="0" y="458664"/>
            <a:ext cx="4559395" cy="851120"/>
            <a:chOff x="0" y="0"/>
            <a:chExt cx="6079193" cy="1134827"/>
          </a:xfrm>
        </p:grpSpPr>
        <p:grpSp>
          <p:nvGrpSpPr>
            <p:cNvPr id="4" name="Group 4"/>
            <p:cNvGrpSpPr/>
            <p:nvPr/>
          </p:nvGrpSpPr>
          <p:grpSpPr>
            <a:xfrm>
              <a:off x="0" y="0"/>
              <a:ext cx="6079193" cy="1134827"/>
              <a:chOff x="0" y="0"/>
              <a:chExt cx="3680890" cy="687126"/>
            </a:xfrm>
          </p:grpSpPr>
          <p:sp>
            <p:nvSpPr>
              <p:cNvPr id="5" name="Freeform 5"/>
              <p:cNvSpPr/>
              <p:nvPr/>
            </p:nvSpPr>
            <p:spPr>
              <a:xfrm>
                <a:off x="0" y="0"/>
                <a:ext cx="3680890" cy="687126"/>
              </a:xfrm>
              <a:custGeom>
                <a:avLst/>
                <a:gdLst/>
                <a:ahLst/>
                <a:cxnLst/>
                <a:rect l="l" t="t" r="r" b="b"/>
                <a:pathLst>
                  <a:path w="3680890" h="687126">
                    <a:moveTo>
                      <a:pt x="3556430" y="687126"/>
                    </a:moveTo>
                    <a:lnTo>
                      <a:pt x="124460" y="687126"/>
                    </a:lnTo>
                    <a:cubicBezTo>
                      <a:pt x="55880" y="687126"/>
                      <a:pt x="0" y="631246"/>
                      <a:pt x="0" y="562666"/>
                    </a:cubicBezTo>
                    <a:lnTo>
                      <a:pt x="0" y="124460"/>
                    </a:lnTo>
                    <a:cubicBezTo>
                      <a:pt x="0" y="55880"/>
                      <a:pt x="55880" y="0"/>
                      <a:pt x="124460" y="0"/>
                    </a:cubicBezTo>
                    <a:lnTo>
                      <a:pt x="3556430" y="0"/>
                    </a:lnTo>
                    <a:cubicBezTo>
                      <a:pt x="3625010" y="0"/>
                      <a:pt x="3680890" y="55880"/>
                      <a:pt x="3680890" y="124460"/>
                    </a:cubicBezTo>
                    <a:lnTo>
                      <a:pt x="3680890" y="562666"/>
                    </a:lnTo>
                    <a:cubicBezTo>
                      <a:pt x="3680890" y="631246"/>
                      <a:pt x="3625010" y="687126"/>
                      <a:pt x="3556430" y="687126"/>
                    </a:cubicBezTo>
                    <a:close/>
                  </a:path>
                </a:pathLst>
              </a:custGeom>
              <a:solidFill>
                <a:srgbClr val="43C466"/>
              </a:solidFill>
            </p:spPr>
          </p:sp>
        </p:grpSp>
        <p:sp>
          <p:nvSpPr>
            <p:cNvPr id="6" name="TextBox 6"/>
            <p:cNvSpPr txBox="1"/>
            <p:nvPr/>
          </p:nvSpPr>
          <p:spPr>
            <a:xfrm>
              <a:off x="209330" y="338706"/>
              <a:ext cx="5634235" cy="428839"/>
            </a:xfrm>
            <a:prstGeom prst="rect">
              <a:avLst/>
            </a:prstGeom>
          </p:spPr>
          <p:txBody>
            <a:bodyPr lIns="0" tIns="0" rIns="0" bIns="0" rtlCol="0" anchor="t">
              <a:spAutoFit/>
            </a:bodyPr>
            <a:lstStyle/>
            <a:p>
              <a:pPr algn="ctr">
                <a:lnSpc>
                  <a:spcPts val="2601"/>
                </a:lnSpc>
              </a:pPr>
              <a:r>
                <a:rPr lang="en-US" sz="2001">
                  <a:solidFill>
                    <a:srgbClr val="FFFFFF"/>
                  </a:solidFill>
                  <a:latin typeface="DM Sans"/>
                </a:rPr>
                <a:t>Thực hiện dự đoán cho income</a:t>
              </a:r>
            </a:p>
          </p:txBody>
        </p:sp>
      </p:grpSp>
      <p:pic>
        <p:nvPicPr>
          <p:cNvPr id="7" name="Picture 7"/>
          <p:cNvPicPr>
            <a:picLocks noChangeAspect="1"/>
          </p:cNvPicPr>
          <p:nvPr/>
        </p:nvPicPr>
        <p:blipFill>
          <a:blip r:embed="rId3"/>
          <a:srcRect/>
          <a:stretch>
            <a:fillRect/>
          </a:stretch>
        </p:blipFill>
        <p:spPr>
          <a:xfrm>
            <a:off x="12160762" y="1967739"/>
            <a:ext cx="6127238" cy="3688690"/>
          </a:xfrm>
          <a:prstGeom prst="rect">
            <a:avLst/>
          </a:prstGeom>
        </p:spPr>
      </p:pic>
      <p:grpSp>
        <p:nvGrpSpPr>
          <p:cNvPr id="8" name="Group 8"/>
          <p:cNvGrpSpPr/>
          <p:nvPr/>
        </p:nvGrpSpPr>
        <p:grpSpPr>
          <a:xfrm>
            <a:off x="11978980" y="1141708"/>
            <a:ext cx="3091560" cy="957476"/>
            <a:chOff x="0" y="0"/>
            <a:chExt cx="4122080" cy="1276634"/>
          </a:xfrm>
        </p:grpSpPr>
        <p:grpSp>
          <p:nvGrpSpPr>
            <p:cNvPr id="9" name="Group 9"/>
            <p:cNvGrpSpPr/>
            <p:nvPr/>
          </p:nvGrpSpPr>
          <p:grpSpPr>
            <a:xfrm>
              <a:off x="0" y="0"/>
              <a:ext cx="4122080" cy="1276634"/>
              <a:chOff x="0" y="0"/>
              <a:chExt cx="2132177" cy="660400"/>
            </a:xfrm>
          </p:grpSpPr>
          <p:sp>
            <p:nvSpPr>
              <p:cNvPr id="10" name="Freeform 10"/>
              <p:cNvSpPr/>
              <p:nvPr/>
            </p:nvSpPr>
            <p:spPr>
              <a:xfrm>
                <a:off x="0" y="0"/>
                <a:ext cx="2132177" cy="660400"/>
              </a:xfrm>
              <a:custGeom>
                <a:avLst/>
                <a:gdLst/>
                <a:ahLst/>
                <a:cxnLst/>
                <a:rect l="l" t="t" r="r" b="b"/>
                <a:pathLst>
                  <a:path w="2132177" h="660400">
                    <a:moveTo>
                      <a:pt x="2007716" y="660400"/>
                    </a:moveTo>
                    <a:lnTo>
                      <a:pt x="124460" y="660400"/>
                    </a:lnTo>
                    <a:cubicBezTo>
                      <a:pt x="55880" y="660400"/>
                      <a:pt x="0" y="604520"/>
                      <a:pt x="0" y="535940"/>
                    </a:cubicBezTo>
                    <a:lnTo>
                      <a:pt x="0" y="124460"/>
                    </a:lnTo>
                    <a:cubicBezTo>
                      <a:pt x="0" y="55880"/>
                      <a:pt x="55880" y="0"/>
                      <a:pt x="124460" y="0"/>
                    </a:cubicBezTo>
                    <a:lnTo>
                      <a:pt x="2007717" y="0"/>
                    </a:lnTo>
                    <a:cubicBezTo>
                      <a:pt x="2076297" y="0"/>
                      <a:pt x="2132177" y="55880"/>
                      <a:pt x="2132177" y="124460"/>
                    </a:cubicBezTo>
                    <a:lnTo>
                      <a:pt x="2132177" y="535940"/>
                    </a:lnTo>
                    <a:cubicBezTo>
                      <a:pt x="2132177" y="604520"/>
                      <a:pt x="2076297" y="660400"/>
                      <a:pt x="2007717" y="660400"/>
                    </a:cubicBezTo>
                    <a:close/>
                  </a:path>
                </a:pathLst>
              </a:custGeom>
              <a:solidFill>
                <a:srgbClr val="43C466"/>
              </a:solidFill>
            </p:spPr>
          </p:sp>
        </p:grpSp>
        <p:sp>
          <p:nvSpPr>
            <p:cNvPr id="11" name="TextBox 11"/>
            <p:cNvSpPr txBox="1"/>
            <p:nvPr/>
          </p:nvSpPr>
          <p:spPr>
            <a:xfrm>
              <a:off x="350537" y="432627"/>
              <a:ext cx="3421006" cy="449481"/>
            </a:xfrm>
            <a:prstGeom prst="rect">
              <a:avLst/>
            </a:prstGeom>
          </p:spPr>
          <p:txBody>
            <a:bodyPr lIns="0" tIns="0" rIns="0" bIns="0" rtlCol="0" anchor="t">
              <a:spAutoFit/>
            </a:bodyPr>
            <a:lstStyle/>
            <a:p>
              <a:pPr algn="ctr">
                <a:lnSpc>
                  <a:spcPts val="2400"/>
                </a:lnSpc>
              </a:pPr>
              <a:r>
                <a:rPr lang="en-US" sz="2400">
                  <a:solidFill>
                    <a:srgbClr val="FFFFFF"/>
                  </a:solidFill>
                  <a:latin typeface="DM Sans"/>
                </a:rPr>
                <a:t>Kết quả</a:t>
              </a:r>
            </a:p>
          </p:txBody>
        </p:sp>
      </p:grpSp>
      <p:sp>
        <p:nvSpPr>
          <p:cNvPr id="12" name="TextBox 12"/>
          <p:cNvSpPr txBox="1"/>
          <p:nvPr/>
        </p:nvSpPr>
        <p:spPr>
          <a:xfrm>
            <a:off x="14185919" y="992682"/>
            <a:ext cx="271033" cy="317102"/>
          </a:xfrm>
          <a:prstGeom prst="rect">
            <a:avLst/>
          </a:prstGeom>
        </p:spPr>
        <p:txBody>
          <a:bodyPr lIns="0" tIns="0" rIns="0" bIns="0" rtlCol="0" anchor="t">
            <a:spAutoFit/>
          </a:bodyPr>
          <a:lstStyle/>
          <a:p>
            <a:pPr algn="ctr">
              <a:lnSpc>
                <a:spcPts val="2476"/>
              </a:lnSpc>
            </a:pPr>
            <a:r>
              <a:rPr lang="en-US" sz="2251">
                <a:solidFill>
                  <a:srgbClr val="FFFFFF"/>
                </a:solidFill>
                <a:latin typeface="DM Sans"/>
              </a:rPr>
              <a:t>1</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4489230" y="3632576"/>
            <a:ext cx="9187423" cy="5625724"/>
          </a:xfrm>
          <a:prstGeom prst="rect">
            <a:avLst/>
          </a:prstGeom>
        </p:spPr>
      </p:pic>
      <p:sp>
        <p:nvSpPr>
          <p:cNvPr id="3" name="TextBox 3"/>
          <p:cNvSpPr txBox="1"/>
          <p:nvPr/>
        </p:nvSpPr>
        <p:spPr>
          <a:xfrm>
            <a:off x="3550209" y="2019071"/>
            <a:ext cx="11065466" cy="931396"/>
          </a:xfrm>
          <a:prstGeom prst="rect">
            <a:avLst/>
          </a:prstGeom>
        </p:spPr>
        <p:txBody>
          <a:bodyPr lIns="0" tIns="0" rIns="0" bIns="0" rtlCol="0" anchor="t">
            <a:spAutoFit/>
          </a:bodyPr>
          <a:lstStyle/>
          <a:p>
            <a:pPr>
              <a:lnSpc>
                <a:spcPts val="3779"/>
              </a:lnSpc>
            </a:pPr>
            <a:r>
              <a:rPr lang="en-US" sz="2699">
                <a:solidFill>
                  <a:srgbClr val="43C466"/>
                </a:solidFill>
                <a:latin typeface="Muli Regular"/>
              </a:rPr>
              <a:t>Chỉnh ở mức liên kết mạnh nhất thì ta thấy rằng Education num gây ảnh hưởng đến việc thu nhập.</a:t>
            </a:r>
          </a:p>
        </p:txBody>
      </p:sp>
      <p:sp>
        <p:nvSpPr>
          <p:cNvPr id="4" name="TextBox 4"/>
          <p:cNvSpPr txBox="1"/>
          <p:nvPr/>
        </p:nvSpPr>
        <p:spPr>
          <a:xfrm>
            <a:off x="1028700" y="952500"/>
            <a:ext cx="9640765" cy="762000"/>
          </a:xfrm>
          <a:prstGeom prst="rect">
            <a:avLst/>
          </a:prstGeom>
        </p:spPr>
        <p:txBody>
          <a:bodyPr lIns="0" tIns="0" rIns="0" bIns="0" rtlCol="0" anchor="t">
            <a:spAutoFit/>
          </a:bodyPr>
          <a:lstStyle/>
          <a:p>
            <a:pPr>
              <a:lnSpc>
                <a:spcPts val="6299"/>
              </a:lnSpc>
              <a:spcBef>
                <a:spcPct val="0"/>
              </a:spcBef>
            </a:pPr>
            <a:r>
              <a:rPr lang="en-US" sz="4500">
                <a:solidFill>
                  <a:srgbClr val="000000"/>
                </a:solidFill>
                <a:latin typeface="Muli Bold"/>
              </a:rPr>
              <a:t>Dependency Network:</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98750" y="0"/>
            <a:ext cx="4926609" cy="10287000"/>
            <a:chOff x="0" y="0"/>
            <a:chExt cx="1297543" cy="2709333"/>
          </a:xfrm>
        </p:grpSpPr>
        <p:sp>
          <p:nvSpPr>
            <p:cNvPr id="3" name="Freeform 3"/>
            <p:cNvSpPr/>
            <p:nvPr/>
          </p:nvSpPr>
          <p:spPr>
            <a:xfrm>
              <a:off x="0" y="0"/>
              <a:ext cx="1297543" cy="2709333"/>
            </a:xfrm>
            <a:custGeom>
              <a:avLst/>
              <a:gdLst/>
              <a:ahLst/>
              <a:cxnLst/>
              <a:rect l="l" t="t" r="r" b="b"/>
              <a:pathLst>
                <a:path w="1297543" h="2709333">
                  <a:moveTo>
                    <a:pt x="0" y="0"/>
                  </a:moveTo>
                  <a:lnTo>
                    <a:pt x="1297543" y="0"/>
                  </a:lnTo>
                  <a:lnTo>
                    <a:pt x="1297543" y="2709333"/>
                  </a:lnTo>
                  <a:lnTo>
                    <a:pt x="0" y="2709333"/>
                  </a:lnTo>
                  <a:close/>
                </a:path>
              </a:pathLst>
            </a:custGeom>
            <a:solidFill>
              <a:srgbClr val="97EDAA"/>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sp>
        <p:nvSpPr>
          <p:cNvPr id="5" name="TextBox 5"/>
          <p:cNvSpPr txBox="1"/>
          <p:nvPr/>
        </p:nvSpPr>
        <p:spPr>
          <a:xfrm>
            <a:off x="331637" y="461961"/>
            <a:ext cx="3901827" cy="1019177"/>
          </a:xfrm>
          <a:prstGeom prst="rect">
            <a:avLst/>
          </a:prstGeom>
        </p:spPr>
        <p:txBody>
          <a:bodyPr lIns="0" tIns="0" rIns="0" bIns="0" rtlCol="0" anchor="t">
            <a:spAutoFit/>
          </a:bodyPr>
          <a:lstStyle/>
          <a:p>
            <a:pPr algn="ctr">
              <a:lnSpc>
                <a:spcPts val="8399"/>
              </a:lnSpc>
              <a:spcBef>
                <a:spcPct val="0"/>
              </a:spcBef>
            </a:pPr>
            <a:r>
              <a:rPr lang="en-US" sz="5999">
                <a:solidFill>
                  <a:srgbClr val="000000"/>
                </a:solidFill>
                <a:latin typeface="Muli Bold Bold"/>
              </a:rPr>
              <a:t>TỔNG KẾT</a:t>
            </a:r>
          </a:p>
        </p:txBody>
      </p:sp>
      <p:sp>
        <p:nvSpPr>
          <p:cNvPr id="6" name="AutoShape 6"/>
          <p:cNvSpPr/>
          <p:nvPr/>
        </p:nvSpPr>
        <p:spPr>
          <a:xfrm>
            <a:off x="4627858" y="5143500"/>
            <a:ext cx="13660142" cy="0"/>
          </a:xfrm>
          <a:prstGeom prst="line">
            <a:avLst/>
          </a:prstGeom>
          <a:ln w="38100" cap="flat">
            <a:solidFill>
              <a:srgbClr val="000000"/>
            </a:solidFill>
            <a:prstDash val="sysDash"/>
            <a:headEnd type="none" w="sm" len="sm"/>
            <a:tailEnd type="none" w="sm" len="sm"/>
          </a:ln>
        </p:spPr>
      </p:sp>
      <p:sp>
        <p:nvSpPr>
          <p:cNvPr id="7" name="TextBox 7"/>
          <p:cNvSpPr txBox="1"/>
          <p:nvPr/>
        </p:nvSpPr>
        <p:spPr>
          <a:xfrm>
            <a:off x="9336087" y="695006"/>
            <a:ext cx="4243685" cy="554356"/>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Muli Bold"/>
              </a:rPr>
              <a:t>KẾT QUẢ ĐẠT ĐƯỢC</a:t>
            </a:r>
          </a:p>
        </p:txBody>
      </p:sp>
      <p:sp>
        <p:nvSpPr>
          <p:cNvPr id="8" name="TextBox 8"/>
          <p:cNvSpPr txBox="1"/>
          <p:nvPr/>
        </p:nvSpPr>
        <p:spPr>
          <a:xfrm>
            <a:off x="10492704" y="5581650"/>
            <a:ext cx="1930450" cy="554356"/>
          </a:xfrm>
          <a:prstGeom prst="rect">
            <a:avLst/>
          </a:prstGeom>
        </p:spPr>
        <p:txBody>
          <a:bodyPr lIns="0" tIns="0" rIns="0" bIns="0" rtlCol="0" anchor="t">
            <a:spAutoFit/>
          </a:bodyPr>
          <a:lstStyle/>
          <a:p>
            <a:pPr algn="ctr">
              <a:lnSpc>
                <a:spcPts val="4619"/>
              </a:lnSpc>
              <a:spcBef>
                <a:spcPct val="0"/>
              </a:spcBef>
            </a:pPr>
            <a:r>
              <a:rPr lang="en-US" sz="3299">
                <a:solidFill>
                  <a:srgbClr val="000000"/>
                </a:solidFill>
                <a:latin typeface="Muli Bold"/>
              </a:rPr>
              <a:t>HẠN CHẾ</a:t>
            </a:r>
          </a:p>
        </p:txBody>
      </p:sp>
      <p:sp>
        <p:nvSpPr>
          <p:cNvPr id="9" name="TextBox 9"/>
          <p:cNvSpPr txBox="1"/>
          <p:nvPr/>
        </p:nvSpPr>
        <p:spPr>
          <a:xfrm>
            <a:off x="4973687" y="1677987"/>
            <a:ext cx="13314313" cy="2545715"/>
          </a:xfrm>
          <a:prstGeom prst="rect">
            <a:avLst/>
          </a:prstGeom>
        </p:spPr>
        <p:txBody>
          <a:bodyPr lIns="0" tIns="0" rIns="0" bIns="0" rtlCol="0" anchor="t">
            <a:spAutoFit/>
          </a:bodyPr>
          <a:lstStyle/>
          <a:p>
            <a:pPr marL="626107" lvl="1" indent="-313054">
              <a:lnSpc>
                <a:spcPts val="4059"/>
              </a:lnSpc>
              <a:buFont typeface="Arial"/>
              <a:buChar char="•"/>
            </a:pPr>
            <a:r>
              <a:rPr lang="en-US" sz="2899">
                <a:solidFill>
                  <a:srgbClr val="000000"/>
                </a:solidFill>
                <a:latin typeface="Muli Bold"/>
              </a:rPr>
              <a:t>Học hỏi thêm các kiến thức về cách sử dụng công cụ SSAS,Python.</a:t>
            </a:r>
          </a:p>
          <a:p>
            <a:pPr marL="626107" lvl="1" indent="-313054">
              <a:lnSpc>
                <a:spcPts val="4059"/>
              </a:lnSpc>
              <a:buFont typeface="Arial"/>
              <a:buChar char="•"/>
            </a:pPr>
            <a:r>
              <a:rPr lang="en-US" sz="2899">
                <a:solidFill>
                  <a:srgbClr val="000000"/>
                </a:solidFill>
                <a:latin typeface="Muli Bold"/>
              </a:rPr>
              <a:t>Nắm rõ các kiến thức cơ bản về các thuật toán mà nhóm sử dụng để thực hiện đề tài.</a:t>
            </a:r>
          </a:p>
          <a:p>
            <a:pPr marL="626107" lvl="1" indent="-313054">
              <a:lnSpc>
                <a:spcPts val="4059"/>
              </a:lnSpc>
              <a:buFont typeface="Arial"/>
              <a:buChar char="•"/>
            </a:pPr>
            <a:r>
              <a:rPr lang="en-US" sz="2899">
                <a:solidFill>
                  <a:srgbClr val="000000"/>
                </a:solidFill>
                <a:latin typeface="Muli Bold"/>
              </a:rPr>
              <a:t>Khai phá được nhiều những tri thức mới trong tập dữ liệu.</a:t>
            </a:r>
          </a:p>
          <a:p>
            <a:pPr>
              <a:lnSpc>
                <a:spcPts val="4059"/>
              </a:lnSpc>
              <a:spcBef>
                <a:spcPct val="0"/>
              </a:spcBef>
            </a:pPr>
            <a:endParaRPr lang="en-US" sz="2899">
              <a:solidFill>
                <a:srgbClr val="000000"/>
              </a:solidFill>
              <a:latin typeface="Muli Bold"/>
            </a:endParaRPr>
          </a:p>
        </p:txBody>
      </p:sp>
      <p:sp>
        <p:nvSpPr>
          <p:cNvPr id="10" name="TextBox 10"/>
          <p:cNvSpPr txBox="1"/>
          <p:nvPr/>
        </p:nvSpPr>
        <p:spPr>
          <a:xfrm>
            <a:off x="4973687" y="6564631"/>
            <a:ext cx="8432304" cy="2545715"/>
          </a:xfrm>
          <a:prstGeom prst="rect">
            <a:avLst/>
          </a:prstGeom>
        </p:spPr>
        <p:txBody>
          <a:bodyPr lIns="0" tIns="0" rIns="0" bIns="0" rtlCol="0" anchor="t">
            <a:spAutoFit/>
          </a:bodyPr>
          <a:lstStyle/>
          <a:p>
            <a:pPr marL="626107" lvl="1" indent="-313054">
              <a:lnSpc>
                <a:spcPts val="4059"/>
              </a:lnSpc>
              <a:buFont typeface="Arial"/>
              <a:buChar char="•"/>
            </a:pPr>
            <a:r>
              <a:rPr lang="en-US" sz="2899">
                <a:solidFill>
                  <a:srgbClr val="000000"/>
                </a:solidFill>
                <a:latin typeface="Muli Bold"/>
              </a:rPr>
              <a:t>Am hiểu về các giải thuật chưa chuyên sâu. </a:t>
            </a:r>
          </a:p>
          <a:p>
            <a:pPr marL="626107" lvl="1" indent="-313054">
              <a:lnSpc>
                <a:spcPts val="4059"/>
              </a:lnSpc>
              <a:buFont typeface="Arial"/>
              <a:buChar char="•"/>
            </a:pPr>
            <a:r>
              <a:rPr lang="en-US" sz="2899">
                <a:solidFill>
                  <a:srgbClr val="000000"/>
                </a:solidFill>
                <a:latin typeface="Muli Bold"/>
              </a:rPr>
              <a:t>Chưa tối ưu tham số cho thuật toán.</a:t>
            </a:r>
          </a:p>
          <a:p>
            <a:pPr marL="626107" lvl="1" indent="-313054">
              <a:lnSpc>
                <a:spcPts val="4059"/>
              </a:lnSpc>
              <a:buFont typeface="Arial"/>
              <a:buChar char="•"/>
            </a:pPr>
            <a:r>
              <a:rPr lang="en-US" sz="2899">
                <a:solidFill>
                  <a:srgbClr val="000000"/>
                </a:solidFill>
                <a:latin typeface="Muli Bold"/>
              </a:rPr>
              <a:t>Kết luận còn khá mơ hồ.</a:t>
            </a:r>
          </a:p>
          <a:p>
            <a:pPr marL="626107" lvl="1" indent="-313054">
              <a:lnSpc>
                <a:spcPts val="4059"/>
              </a:lnSpc>
              <a:buFont typeface="Arial"/>
              <a:buChar char="•"/>
            </a:pPr>
            <a:r>
              <a:rPr lang="en-US" sz="2899">
                <a:solidFill>
                  <a:srgbClr val="000000"/>
                </a:solidFill>
                <a:latin typeface="Muli Bold"/>
              </a:rPr>
              <a:t>Chưa thực hiện trực quan hoá trên Power BI.</a:t>
            </a:r>
          </a:p>
          <a:p>
            <a:pPr>
              <a:lnSpc>
                <a:spcPts val="4059"/>
              </a:lnSpc>
              <a:spcBef>
                <a:spcPct val="0"/>
              </a:spcBef>
            </a:pPr>
            <a:endParaRPr lang="en-US" sz="2899">
              <a:solidFill>
                <a:srgbClr val="000000"/>
              </a:solidFill>
              <a:latin typeface="Muli Bo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43C466"/>
        </a:solidFill>
        <a:effectLst/>
      </p:bgPr>
    </p:bg>
    <p:spTree>
      <p:nvGrpSpPr>
        <p:cNvPr id="1" name=""/>
        <p:cNvGrpSpPr/>
        <p:nvPr/>
      </p:nvGrpSpPr>
      <p:grpSpPr>
        <a:xfrm>
          <a:off x="0" y="0"/>
          <a:ext cx="0" cy="0"/>
          <a:chOff x="0" y="0"/>
          <a:chExt cx="0" cy="0"/>
        </a:xfrm>
      </p:grpSpPr>
      <p:grpSp>
        <p:nvGrpSpPr>
          <p:cNvPr id="2" name="Group 2"/>
          <p:cNvGrpSpPr/>
          <p:nvPr/>
        </p:nvGrpSpPr>
        <p:grpSpPr>
          <a:xfrm>
            <a:off x="1396358" y="3077523"/>
            <a:ext cx="4448774" cy="5288494"/>
            <a:chOff x="0" y="0"/>
            <a:chExt cx="2393585" cy="2845382"/>
          </a:xfrm>
        </p:grpSpPr>
        <p:sp>
          <p:nvSpPr>
            <p:cNvPr id="3" name="Freeform 3"/>
            <p:cNvSpPr/>
            <p:nvPr/>
          </p:nvSpPr>
          <p:spPr>
            <a:xfrm>
              <a:off x="0" y="0"/>
              <a:ext cx="2393585" cy="2845382"/>
            </a:xfrm>
            <a:custGeom>
              <a:avLst/>
              <a:gdLst/>
              <a:ahLst/>
              <a:cxnLst/>
              <a:rect l="l" t="t" r="r" b="b"/>
              <a:pathLst>
                <a:path w="2393585" h="2845382">
                  <a:moveTo>
                    <a:pt x="2269125" y="2845382"/>
                  </a:moveTo>
                  <a:lnTo>
                    <a:pt x="124460" y="2845382"/>
                  </a:lnTo>
                  <a:cubicBezTo>
                    <a:pt x="55880" y="2845382"/>
                    <a:pt x="0" y="2789502"/>
                    <a:pt x="0" y="2720922"/>
                  </a:cubicBezTo>
                  <a:lnTo>
                    <a:pt x="0" y="124460"/>
                  </a:lnTo>
                  <a:cubicBezTo>
                    <a:pt x="0" y="55880"/>
                    <a:pt x="55880" y="0"/>
                    <a:pt x="124460" y="0"/>
                  </a:cubicBezTo>
                  <a:lnTo>
                    <a:pt x="2269125" y="0"/>
                  </a:lnTo>
                  <a:cubicBezTo>
                    <a:pt x="2337705" y="0"/>
                    <a:pt x="2393585" y="55880"/>
                    <a:pt x="2393585" y="124460"/>
                  </a:cubicBezTo>
                  <a:lnTo>
                    <a:pt x="2393585" y="2720922"/>
                  </a:lnTo>
                  <a:cubicBezTo>
                    <a:pt x="2393585" y="2789502"/>
                    <a:pt x="2337705" y="2845382"/>
                    <a:pt x="2269125" y="2845382"/>
                  </a:cubicBezTo>
                  <a:close/>
                </a:path>
              </a:pathLst>
            </a:custGeom>
            <a:solidFill>
              <a:srgbClr val="FFFFFF"/>
            </a:solidFill>
          </p:spPr>
        </p:sp>
      </p:grpSp>
      <p:sp>
        <p:nvSpPr>
          <p:cNvPr id="4" name="TextBox 4"/>
          <p:cNvSpPr txBox="1"/>
          <p:nvPr/>
        </p:nvSpPr>
        <p:spPr>
          <a:xfrm>
            <a:off x="1969424" y="6443831"/>
            <a:ext cx="3483961" cy="389255"/>
          </a:xfrm>
          <a:prstGeom prst="rect">
            <a:avLst/>
          </a:prstGeom>
        </p:spPr>
        <p:txBody>
          <a:bodyPr lIns="0" tIns="0" rIns="0" bIns="0" rtlCol="0" anchor="t">
            <a:spAutoFit/>
          </a:bodyPr>
          <a:lstStyle/>
          <a:p>
            <a:pPr marL="0" lvl="1" indent="0" algn="l">
              <a:lnSpc>
                <a:spcPts val="3219"/>
              </a:lnSpc>
              <a:spcBef>
                <a:spcPct val="0"/>
              </a:spcBef>
            </a:pPr>
            <a:r>
              <a:rPr lang="en-US" sz="2299">
                <a:solidFill>
                  <a:srgbClr val="1C4F59"/>
                </a:solidFill>
                <a:latin typeface="Muli Bold"/>
              </a:rPr>
              <a:t>Hoàn thiện thuật toán</a:t>
            </a:r>
          </a:p>
        </p:txBody>
      </p:sp>
      <p:grpSp>
        <p:nvGrpSpPr>
          <p:cNvPr id="5" name="Group 5"/>
          <p:cNvGrpSpPr/>
          <p:nvPr/>
        </p:nvGrpSpPr>
        <p:grpSpPr>
          <a:xfrm>
            <a:off x="6929760" y="3077523"/>
            <a:ext cx="4448774" cy="5288494"/>
            <a:chOff x="0" y="0"/>
            <a:chExt cx="2393585" cy="2845382"/>
          </a:xfrm>
        </p:grpSpPr>
        <p:sp>
          <p:nvSpPr>
            <p:cNvPr id="6" name="Freeform 6"/>
            <p:cNvSpPr/>
            <p:nvPr/>
          </p:nvSpPr>
          <p:spPr>
            <a:xfrm>
              <a:off x="0" y="0"/>
              <a:ext cx="2393585" cy="2845382"/>
            </a:xfrm>
            <a:custGeom>
              <a:avLst/>
              <a:gdLst/>
              <a:ahLst/>
              <a:cxnLst/>
              <a:rect l="l" t="t" r="r" b="b"/>
              <a:pathLst>
                <a:path w="2393585" h="2845382">
                  <a:moveTo>
                    <a:pt x="2269125" y="2845382"/>
                  </a:moveTo>
                  <a:lnTo>
                    <a:pt x="124460" y="2845382"/>
                  </a:lnTo>
                  <a:cubicBezTo>
                    <a:pt x="55880" y="2845382"/>
                    <a:pt x="0" y="2789502"/>
                    <a:pt x="0" y="2720922"/>
                  </a:cubicBezTo>
                  <a:lnTo>
                    <a:pt x="0" y="124460"/>
                  </a:lnTo>
                  <a:cubicBezTo>
                    <a:pt x="0" y="55880"/>
                    <a:pt x="55880" y="0"/>
                    <a:pt x="124460" y="0"/>
                  </a:cubicBezTo>
                  <a:lnTo>
                    <a:pt x="2269125" y="0"/>
                  </a:lnTo>
                  <a:cubicBezTo>
                    <a:pt x="2337705" y="0"/>
                    <a:pt x="2393585" y="55880"/>
                    <a:pt x="2393585" y="124460"/>
                  </a:cubicBezTo>
                  <a:lnTo>
                    <a:pt x="2393585" y="2720922"/>
                  </a:lnTo>
                  <a:cubicBezTo>
                    <a:pt x="2393585" y="2789502"/>
                    <a:pt x="2337705" y="2845382"/>
                    <a:pt x="2269125" y="2845382"/>
                  </a:cubicBezTo>
                  <a:close/>
                </a:path>
              </a:pathLst>
            </a:custGeom>
            <a:solidFill>
              <a:srgbClr val="FFFFFF"/>
            </a:solidFill>
          </p:spPr>
        </p:sp>
      </p:grpSp>
      <p:grpSp>
        <p:nvGrpSpPr>
          <p:cNvPr id="7" name="Group 7"/>
          <p:cNvGrpSpPr/>
          <p:nvPr/>
        </p:nvGrpSpPr>
        <p:grpSpPr>
          <a:xfrm>
            <a:off x="12367913" y="3077523"/>
            <a:ext cx="4448774" cy="5288494"/>
            <a:chOff x="0" y="0"/>
            <a:chExt cx="2393585" cy="2845382"/>
          </a:xfrm>
        </p:grpSpPr>
        <p:sp>
          <p:nvSpPr>
            <p:cNvPr id="8" name="Freeform 8"/>
            <p:cNvSpPr/>
            <p:nvPr/>
          </p:nvSpPr>
          <p:spPr>
            <a:xfrm>
              <a:off x="0" y="0"/>
              <a:ext cx="2393585" cy="2845382"/>
            </a:xfrm>
            <a:custGeom>
              <a:avLst/>
              <a:gdLst/>
              <a:ahLst/>
              <a:cxnLst/>
              <a:rect l="l" t="t" r="r" b="b"/>
              <a:pathLst>
                <a:path w="2393585" h="2845382">
                  <a:moveTo>
                    <a:pt x="2269125" y="2845382"/>
                  </a:moveTo>
                  <a:lnTo>
                    <a:pt x="124460" y="2845382"/>
                  </a:lnTo>
                  <a:cubicBezTo>
                    <a:pt x="55880" y="2845382"/>
                    <a:pt x="0" y="2789502"/>
                    <a:pt x="0" y="2720922"/>
                  </a:cubicBezTo>
                  <a:lnTo>
                    <a:pt x="0" y="124460"/>
                  </a:lnTo>
                  <a:cubicBezTo>
                    <a:pt x="0" y="55880"/>
                    <a:pt x="55880" y="0"/>
                    <a:pt x="124460" y="0"/>
                  </a:cubicBezTo>
                  <a:lnTo>
                    <a:pt x="2269125" y="0"/>
                  </a:lnTo>
                  <a:cubicBezTo>
                    <a:pt x="2337705" y="0"/>
                    <a:pt x="2393585" y="55880"/>
                    <a:pt x="2393585" y="124460"/>
                  </a:cubicBezTo>
                  <a:lnTo>
                    <a:pt x="2393585" y="2720922"/>
                  </a:lnTo>
                  <a:cubicBezTo>
                    <a:pt x="2393585" y="2789502"/>
                    <a:pt x="2337705" y="2845382"/>
                    <a:pt x="2269125" y="2845382"/>
                  </a:cubicBezTo>
                  <a:close/>
                </a:path>
              </a:pathLst>
            </a:custGeom>
            <a:solidFill>
              <a:srgbClr val="FFFFFF"/>
            </a:solidFill>
          </p:spPr>
        </p:sp>
      </p:grpSp>
      <p:sp>
        <p:nvSpPr>
          <p:cNvPr id="9" name="TextBox 9"/>
          <p:cNvSpPr txBox="1"/>
          <p:nvPr/>
        </p:nvSpPr>
        <p:spPr>
          <a:xfrm>
            <a:off x="12850319" y="6410811"/>
            <a:ext cx="3483961" cy="1189356"/>
          </a:xfrm>
          <a:prstGeom prst="rect">
            <a:avLst/>
          </a:prstGeom>
        </p:spPr>
        <p:txBody>
          <a:bodyPr lIns="0" tIns="0" rIns="0" bIns="0" rtlCol="0" anchor="t">
            <a:spAutoFit/>
          </a:bodyPr>
          <a:lstStyle/>
          <a:p>
            <a:pPr marL="0" lvl="1" indent="0" algn="l">
              <a:lnSpc>
                <a:spcPts val="3219"/>
              </a:lnSpc>
              <a:spcBef>
                <a:spcPct val="0"/>
              </a:spcBef>
            </a:pPr>
            <a:r>
              <a:rPr lang="en-US" sz="2299">
                <a:solidFill>
                  <a:srgbClr val="1C4F59"/>
                </a:solidFill>
                <a:latin typeface="Muli Bold"/>
              </a:rPr>
              <a:t>Áp dụng thêm nhiều giải thuật mới và chọn ra thuật toán ổn định nhất</a:t>
            </a:r>
          </a:p>
        </p:txBody>
      </p:sp>
      <p:sp>
        <p:nvSpPr>
          <p:cNvPr id="10" name="TextBox 10"/>
          <p:cNvSpPr txBox="1"/>
          <p:nvPr/>
        </p:nvSpPr>
        <p:spPr>
          <a:xfrm>
            <a:off x="3003322" y="1423315"/>
            <a:ext cx="12281355" cy="971550"/>
          </a:xfrm>
          <a:prstGeom prst="rect">
            <a:avLst/>
          </a:prstGeom>
        </p:spPr>
        <p:txBody>
          <a:bodyPr lIns="0" tIns="0" rIns="0" bIns="0" rtlCol="0" anchor="t">
            <a:spAutoFit/>
          </a:bodyPr>
          <a:lstStyle/>
          <a:p>
            <a:pPr algn="ctr">
              <a:lnSpc>
                <a:spcPts val="7679"/>
              </a:lnSpc>
            </a:pPr>
            <a:r>
              <a:rPr lang="en-US" sz="6399">
                <a:solidFill>
                  <a:srgbClr val="FEF4D6"/>
                </a:solidFill>
                <a:latin typeface="Muli Bold"/>
              </a:rPr>
              <a:t>ĐỊNH HƯỚNG PHÁT TRIỂN</a:t>
            </a:r>
          </a:p>
        </p:txBody>
      </p:sp>
      <p:pic>
        <p:nvPicPr>
          <p:cNvPr id="11" name="Picture 11"/>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2684206" y="3570876"/>
            <a:ext cx="1873079" cy="1929201"/>
          </a:xfrm>
          <a:prstGeom prst="rect">
            <a:avLst/>
          </a:prstGeom>
        </p:spPr>
      </p:pic>
      <p:pic>
        <p:nvPicPr>
          <p:cNvPr id="12" name="Picture 12"/>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134720" y="3570876"/>
            <a:ext cx="2018561" cy="2044583"/>
          </a:xfrm>
          <a:prstGeom prst="rect">
            <a:avLst/>
          </a:prstGeom>
        </p:spPr>
      </p:pic>
      <p:pic>
        <p:nvPicPr>
          <p:cNvPr id="13" name="Picture 1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44768" flipH="1">
            <a:off x="13271249" y="3738995"/>
            <a:ext cx="2642102" cy="1748591"/>
          </a:xfrm>
          <a:prstGeom prst="rect">
            <a:avLst/>
          </a:prstGeom>
        </p:spPr>
      </p:pic>
      <p:sp>
        <p:nvSpPr>
          <p:cNvPr id="14" name="TextBox 14"/>
          <p:cNvSpPr txBox="1"/>
          <p:nvPr/>
        </p:nvSpPr>
        <p:spPr>
          <a:xfrm>
            <a:off x="7412167" y="6443831"/>
            <a:ext cx="3483961" cy="789305"/>
          </a:xfrm>
          <a:prstGeom prst="rect">
            <a:avLst/>
          </a:prstGeom>
        </p:spPr>
        <p:txBody>
          <a:bodyPr lIns="0" tIns="0" rIns="0" bIns="0" rtlCol="0" anchor="t">
            <a:spAutoFit/>
          </a:bodyPr>
          <a:lstStyle/>
          <a:p>
            <a:pPr marL="0" lvl="1" indent="0" algn="l">
              <a:lnSpc>
                <a:spcPts val="3219"/>
              </a:lnSpc>
              <a:spcBef>
                <a:spcPct val="0"/>
              </a:spcBef>
            </a:pPr>
            <a:r>
              <a:rPr lang="en-US" sz="2299">
                <a:solidFill>
                  <a:srgbClr val="1C4F59"/>
                </a:solidFill>
                <a:latin typeface="Muli Bold"/>
              </a:rPr>
              <a:t>Trực quan hoá để có cái nhìn khách quan hơn</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t="19468" b="24281"/>
          <a:stretch>
            <a:fillRect/>
          </a:stretch>
        </p:blipFill>
        <p:spPr>
          <a:xfrm>
            <a:off x="0" y="0"/>
            <a:ext cx="18288000" cy="10287000"/>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9030244" y="1842139"/>
            <a:ext cx="194646" cy="8114632"/>
            <a:chOff x="0" y="0"/>
            <a:chExt cx="51265" cy="2137187"/>
          </a:xfrm>
        </p:grpSpPr>
        <p:sp>
          <p:nvSpPr>
            <p:cNvPr id="3" name="Freeform 3"/>
            <p:cNvSpPr/>
            <p:nvPr/>
          </p:nvSpPr>
          <p:spPr>
            <a:xfrm>
              <a:off x="0" y="0"/>
              <a:ext cx="51265" cy="2137187"/>
            </a:xfrm>
            <a:custGeom>
              <a:avLst/>
              <a:gdLst/>
              <a:ahLst/>
              <a:cxnLst/>
              <a:rect l="l" t="t" r="r" b="b"/>
              <a:pathLst>
                <a:path w="51265" h="2137187">
                  <a:moveTo>
                    <a:pt x="0" y="0"/>
                  </a:moveTo>
                  <a:lnTo>
                    <a:pt x="51265" y="0"/>
                  </a:lnTo>
                  <a:lnTo>
                    <a:pt x="51265" y="2137187"/>
                  </a:lnTo>
                  <a:lnTo>
                    <a:pt x="0" y="2137187"/>
                  </a:lnTo>
                  <a:close/>
                </a:path>
              </a:pathLst>
            </a:custGeom>
            <a:solidFill>
              <a:srgbClr val="35A1F4"/>
            </a:solidFill>
          </p:spPr>
        </p:sp>
        <p:sp>
          <p:nvSpPr>
            <p:cNvPr id="4" name="TextBox 4"/>
            <p:cNvSpPr txBox="1"/>
            <p:nvPr/>
          </p:nvSpPr>
          <p:spPr>
            <a:xfrm>
              <a:off x="0" y="-47625"/>
              <a:ext cx="812800" cy="860425"/>
            </a:xfrm>
            <a:prstGeom prst="rect">
              <a:avLst/>
            </a:prstGeom>
          </p:spPr>
          <p:txBody>
            <a:bodyPr lIns="50800" tIns="50800" rIns="50800" bIns="50800" rtlCol="0" anchor="ctr"/>
            <a:lstStyle/>
            <a:p>
              <a:pPr algn="ctr">
                <a:lnSpc>
                  <a:spcPts val="3359"/>
                </a:lnSpc>
              </a:pPr>
              <a:endParaRPr/>
            </a:p>
          </p:txBody>
        </p:sp>
      </p:grpSp>
      <p:pic>
        <p:nvPicPr>
          <p:cNvPr id="5" name="Picture 5"/>
          <p:cNvPicPr>
            <a:picLocks noChangeAspect="1"/>
          </p:cNvPicPr>
          <p:nvPr/>
        </p:nvPicPr>
        <p:blipFill>
          <a:blip r:embed="rId2"/>
          <a:srcRect/>
          <a:stretch>
            <a:fillRect/>
          </a:stretch>
        </p:blipFill>
        <p:spPr>
          <a:xfrm>
            <a:off x="879310" y="4073876"/>
            <a:ext cx="7805494" cy="4771359"/>
          </a:xfrm>
          <a:prstGeom prst="rect">
            <a:avLst/>
          </a:prstGeom>
        </p:spPr>
      </p:pic>
      <p:pic>
        <p:nvPicPr>
          <p:cNvPr id="6" name="Picture 6"/>
          <p:cNvPicPr>
            <a:picLocks noChangeAspect="1"/>
          </p:cNvPicPr>
          <p:nvPr/>
        </p:nvPicPr>
        <p:blipFill>
          <a:blip r:embed="rId3"/>
          <a:srcRect l="3891" r="9864"/>
          <a:stretch>
            <a:fillRect/>
          </a:stretch>
        </p:blipFill>
        <p:spPr>
          <a:xfrm>
            <a:off x="9994952" y="4766589"/>
            <a:ext cx="8023943" cy="1794294"/>
          </a:xfrm>
          <a:prstGeom prst="rect">
            <a:avLst/>
          </a:prstGeom>
        </p:spPr>
      </p:pic>
      <p:pic>
        <p:nvPicPr>
          <p:cNvPr id="7" name="Picture 7"/>
          <p:cNvPicPr>
            <a:picLocks noChangeAspect="1"/>
          </p:cNvPicPr>
          <p:nvPr/>
        </p:nvPicPr>
        <p:blipFill>
          <a:blip r:embed="rId4"/>
          <a:srcRect/>
          <a:stretch>
            <a:fillRect/>
          </a:stretch>
        </p:blipFill>
        <p:spPr>
          <a:xfrm>
            <a:off x="9994952" y="7179511"/>
            <a:ext cx="7838441" cy="2231556"/>
          </a:xfrm>
          <a:prstGeom prst="rect">
            <a:avLst/>
          </a:prstGeom>
        </p:spPr>
      </p:pic>
      <p:sp>
        <p:nvSpPr>
          <p:cNvPr id="8" name="TextBox 8"/>
          <p:cNvSpPr txBox="1"/>
          <p:nvPr/>
        </p:nvSpPr>
        <p:spPr>
          <a:xfrm>
            <a:off x="4515134" y="505460"/>
            <a:ext cx="9491789" cy="936625"/>
          </a:xfrm>
          <a:prstGeom prst="rect">
            <a:avLst/>
          </a:prstGeom>
        </p:spPr>
        <p:txBody>
          <a:bodyPr lIns="0" tIns="0" rIns="0" bIns="0" rtlCol="0" anchor="t">
            <a:spAutoFit/>
          </a:bodyPr>
          <a:lstStyle/>
          <a:p>
            <a:pPr marL="0" lvl="0" indent="0">
              <a:lnSpc>
                <a:spcPts val="7699"/>
              </a:lnSpc>
              <a:spcBef>
                <a:spcPct val="0"/>
              </a:spcBef>
            </a:pPr>
            <a:r>
              <a:rPr lang="en-US" sz="5499" spc="-54">
                <a:solidFill>
                  <a:srgbClr val="000000"/>
                </a:solidFill>
                <a:latin typeface="Muli Bold Bold"/>
              </a:rPr>
              <a:t>GIỚI THIỆU VỀ TẬP DỮ LIỆU </a:t>
            </a:r>
          </a:p>
        </p:txBody>
      </p:sp>
      <p:sp>
        <p:nvSpPr>
          <p:cNvPr id="9" name="TextBox 9"/>
          <p:cNvSpPr txBox="1"/>
          <p:nvPr/>
        </p:nvSpPr>
        <p:spPr>
          <a:xfrm>
            <a:off x="477993" y="9030462"/>
            <a:ext cx="2565754" cy="327586"/>
          </a:xfrm>
          <a:prstGeom prst="rect">
            <a:avLst/>
          </a:prstGeom>
        </p:spPr>
        <p:txBody>
          <a:bodyPr lIns="0" tIns="0" rIns="0" bIns="0" rtlCol="0" anchor="t">
            <a:spAutoFit/>
          </a:bodyPr>
          <a:lstStyle/>
          <a:p>
            <a:pPr algn="ctr">
              <a:lnSpc>
                <a:spcPts val="2400"/>
              </a:lnSpc>
            </a:pPr>
            <a:r>
              <a:rPr lang="en-US" sz="2400">
                <a:solidFill>
                  <a:srgbClr val="FFFFFF"/>
                </a:solidFill>
                <a:latin typeface="Muli Bold"/>
              </a:rPr>
              <a:t>Time: 5 minutes</a:t>
            </a:r>
          </a:p>
        </p:txBody>
      </p:sp>
      <p:sp>
        <p:nvSpPr>
          <p:cNvPr id="10" name="TextBox 10"/>
          <p:cNvSpPr txBox="1"/>
          <p:nvPr/>
        </p:nvSpPr>
        <p:spPr>
          <a:xfrm>
            <a:off x="879310" y="1991711"/>
            <a:ext cx="7146350" cy="2082165"/>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Muli Bold"/>
              </a:rPr>
              <a:t>Trong cơ sở dữ liệu mẫu AdventureWorksDW2019, có một view có tên vTargetMail. View này được sử dụng để thống kê các thông tin liên quan đến chiến dịch gửi thư quảng cáo cho khách hàng.</a:t>
            </a:r>
          </a:p>
        </p:txBody>
      </p:sp>
      <p:sp>
        <p:nvSpPr>
          <p:cNvPr id="11" name="TextBox 11"/>
          <p:cNvSpPr txBox="1"/>
          <p:nvPr/>
        </p:nvSpPr>
        <p:spPr>
          <a:xfrm>
            <a:off x="9988025" y="1991711"/>
            <a:ext cx="7264348" cy="2501265"/>
          </a:xfrm>
          <a:prstGeom prst="rect">
            <a:avLst/>
          </a:prstGeom>
        </p:spPr>
        <p:txBody>
          <a:bodyPr lIns="0" tIns="0" rIns="0" bIns="0" rtlCol="0" anchor="t">
            <a:spAutoFit/>
          </a:bodyPr>
          <a:lstStyle/>
          <a:p>
            <a:pPr>
              <a:lnSpc>
                <a:spcPts val="3359"/>
              </a:lnSpc>
              <a:spcBef>
                <a:spcPct val="0"/>
              </a:spcBef>
            </a:pPr>
            <a:r>
              <a:rPr lang="en-US" sz="2400" dirty="0" err="1">
                <a:solidFill>
                  <a:srgbClr val="000000"/>
                </a:solidFill>
                <a:latin typeface="Muli Bold"/>
              </a:rPr>
              <a:t>Tập</a:t>
            </a:r>
            <a:r>
              <a:rPr lang="en-US" sz="2400" dirty="0">
                <a:solidFill>
                  <a:srgbClr val="000000"/>
                </a:solidFill>
                <a:latin typeface="Muli Bold"/>
              </a:rPr>
              <a:t> </a:t>
            </a:r>
            <a:r>
              <a:rPr lang="en-US" sz="2400" dirty="0" err="1">
                <a:solidFill>
                  <a:srgbClr val="000000"/>
                </a:solidFill>
                <a:latin typeface="Muli Bold"/>
              </a:rPr>
              <a:t>dữ</a:t>
            </a:r>
            <a:r>
              <a:rPr lang="en-US" sz="2400" dirty="0">
                <a:solidFill>
                  <a:srgbClr val="000000"/>
                </a:solidFill>
                <a:latin typeface="Muli Bold"/>
              </a:rPr>
              <a:t> </a:t>
            </a:r>
            <a:r>
              <a:rPr lang="en-US" sz="2400" dirty="0" err="1">
                <a:solidFill>
                  <a:srgbClr val="000000"/>
                </a:solidFill>
                <a:latin typeface="Muli Bold"/>
              </a:rPr>
              <a:t>liệu</a:t>
            </a:r>
            <a:r>
              <a:rPr lang="en-US" sz="2400" dirty="0">
                <a:solidFill>
                  <a:srgbClr val="000000"/>
                </a:solidFill>
                <a:latin typeface="Muli Bold"/>
              </a:rPr>
              <a:t> "Adult Census Income" </a:t>
            </a:r>
            <a:r>
              <a:rPr lang="en-US" sz="2400" dirty="0" err="1">
                <a:solidFill>
                  <a:srgbClr val="000000"/>
                </a:solidFill>
                <a:latin typeface="Muli Bold"/>
              </a:rPr>
              <a:t>trên</a:t>
            </a:r>
            <a:r>
              <a:rPr lang="en-US" sz="2400" dirty="0">
                <a:solidFill>
                  <a:srgbClr val="000000"/>
                </a:solidFill>
                <a:latin typeface="Muli Bold"/>
              </a:rPr>
              <a:t> Kaggle </a:t>
            </a:r>
            <a:r>
              <a:rPr lang="en-US" sz="2400" dirty="0" err="1">
                <a:solidFill>
                  <a:srgbClr val="000000"/>
                </a:solidFill>
                <a:latin typeface="Muli Bold"/>
              </a:rPr>
              <a:t>là</a:t>
            </a:r>
            <a:r>
              <a:rPr lang="en-US" sz="2400" dirty="0">
                <a:solidFill>
                  <a:srgbClr val="000000"/>
                </a:solidFill>
                <a:latin typeface="Muli Bold"/>
              </a:rPr>
              <a:t> </a:t>
            </a:r>
            <a:r>
              <a:rPr lang="en-US" sz="2400" dirty="0" err="1">
                <a:solidFill>
                  <a:srgbClr val="000000"/>
                </a:solidFill>
                <a:latin typeface="Muli Bold"/>
              </a:rPr>
              <a:t>một</a:t>
            </a:r>
            <a:r>
              <a:rPr lang="en-US" sz="2400" dirty="0">
                <a:solidFill>
                  <a:srgbClr val="000000"/>
                </a:solidFill>
                <a:latin typeface="Muli Bold"/>
              </a:rPr>
              <a:t> </a:t>
            </a:r>
            <a:r>
              <a:rPr lang="en-US" sz="2400" dirty="0" err="1">
                <a:solidFill>
                  <a:srgbClr val="000000"/>
                </a:solidFill>
                <a:latin typeface="Muli Bold"/>
              </a:rPr>
              <a:t>tập</a:t>
            </a:r>
            <a:r>
              <a:rPr lang="en-US" sz="2400" dirty="0">
                <a:solidFill>
                  <a:srgbClr val="000000"/>
                </a:solidFill>
                <a:latin typeface="Muli Bold"/>
              </a:rPr>
              <a:t> </a:t>
            </a:r>
            <a:r>
              <a:rPr lang="en-US" sz="2400" dirty="0" err="1">
                <a:solidFill>
                  <a:srgbClr val="000000"/>
                </a:solidFill>
                <a:latin typeface="Muli Bold"/>
              </a:rPr>
              <a:t>dữ</a:t>
            </a:r>
            <a:r>
              <a:rPr lang="en-US" sz="2400" dirty="0">
                <a:solidFill>
                  <a:srgbClr val="000000"/>
                </a:solidFill>
                <a:latin typeface="Muli Bold"/>
              </a:rPr>
              <a:t> </a:t>
            </a:r>
            <a:r>
              <a:rPr lang="en-US" sz="2400" dirty="0" err="1">
                <a:solidFill>
                  <a:srgbClr val="000000"/>
                </a:solidFill>
                <a:latin typeface="Muli Bold"/>
              </a:rPr>
              <a:t>liệu</a:t>
            </a:r>
            <a:r>
              <a:rPr lang="en-US" sz="2400" dirty="0">
                <a:solidFill>
                  <a:srgbClr val="000000"/>
                </a:solidFill>
                <a:latin typeface="Muli Bold"/>
              </a:rPr>
              <a:t> </a:t>
            </a:r>
            <a:r>
              <a:rPr lang="en-US" sz="2400" dirty="0" err="1">
                <a:solidFill>
                  <a:srgbClr val="000000"/>
                </a:solidFill>
                <a:latin typeface="Muli Bold"/>
              </a:rPr>
              <a:t>kinh</a:t>
            </a:r>
            <a:r>
              <a:rPr lang="en-US" sz="2400" dirty="0">
                <a:solidFill>
                  <a:srgbClr val="000000"/>
                </a:solidFill>
                <a:latin typeface="Muli Bold"/>
              </a:rPr>
              <a:t> </a:t>
            </a:r>
            <a:r>
              <a:rPr lang="en-US" sz="2400" dirty="0" err="1">
                <a:solidFill>
                  <a:srgbClr val="000000"/>
                </a:solidFill>
                <a:latin typeface="Muli Bold"/>
              </a:rPr>
              <a:t>tế</a:t>
            </a:r>
            <a:r>
              <a:rPr lang="en-US" sz="2400" dirty="0">
                <a:solidFill>
                  <a:srgbClr val="000000"/>
                </a:solidFill>
                <a:latin typeface="Muli Bold"/>
              </a:rPr>
              <a:t> - </a:t>
            </a:r>
            <a:r>
              <a:rPr lang="en-US" sz="2400" dirty="0" err="1">
                <a:solidFill>
                  <a:srgbClr val="000000"/>
                </a:solidFill>
                <a:latin typeface="Muli Bold"/>
              </a:rPr>
              <a:t>xã</a:t>
            </a:r>
            <a:r>
              <a:rPr lang="en-US" sz="2400" dirty="0">
                <a:solidFill>
                  <a:srgbClr val="000000"/>
                </a:solidFill>
                <a:latin typeface="Muli Bold"/>
              </a:rPr>
              <a:t> </a:t>
            </a:r>
            <a:r>
              <a:rPr lang="en-US" sz="2400" dirty="0" err="1">
                <a:solidFill>
                  <a:srgbClr val="000000"/>
                </a:solidFill>
                <a:latin typeface="Muli Bold"/>
              </a:rPr>
              <a:t>hội</a:t>
            </a:r>
            <a:r>
              <a:rPr lang="en-US" sz="2400" dirty="0">
                <a:solidFill>
                  <a:srgbClr val="000000"/>
                </a:solidFill>
                <a:latin typeface="Muli Bold"/>
              </a:rPr>
              <a:t> </a:t>
            </a:r>
            <a:r>
              <a:rPr lang="en-US" sz="2400" dirty="0" err="1">
                <a:solidFill>
                  <a:srgbClr val="000000"/>
                </a:solidFill>
                <a:latin typeface="Muli Bold"/>
              </a:rPr>
              <a:t>của</a:t>
            </a:r>
            <a:r>
              <a:rPr lang="en-US" sz="2400" dirty="0">
                <a:solidFill>
                  <a:srgbClr val="000000"/>
                </a:solidFill>
                <a:latin typeface="Muli Bold"/>
              </a:rPr>
              <a:t> </a:t>
            </a:r>
            <a:r>
              <a:rPr lang="en-US" sz="2400" dirty="0" err="1">
                <a:solidFill>
                  <a:srgbClr val="000000"/>
                </a:solidFill>
                <a:latin typeface="Muli Bold"/>
              </a:rPr>
              <a:t>những</a:t>
            </a:r>
            <a:r>
              <a:rPr lang="en-US" sz="2400" dirty="0">
                <a:solidFill>
                  <a:srgbClr val="000000"/>
                </a:solidFill>
                <a:latin typeface="Muli Bold"/>
              </a:rPr>
              <a:t> </a:t>
            </a:r>
            <a:r>
              <a:rPr lang="en-US" sz="2400" dirty="0" err="1">
                <a:solidFill>
                  <a:srgbClr val="000000"/>
                </a:solidFill>
                <a:latin typeface="Muli Bold"/>
              </a:rPr>
              <a:t>người</a:t>
            </a:r>
            <a:r>
              <a:rPr lang="en-US" sz="2400" dirty="0">
                <a:solidFill>
                  <a:srgbClr val="000000"/>
                </a:solidFill>
                <a:latin typeface="Muli Bold"/>
              </a:rPr>
              <a:t> </a:t>
            </a:r>
            <a:r>
              <a:rPr lang="en-US" sz="2400" dirty="0" err="1">
                <a:solidFill>
                  <a:srgbClr val="000000"/>
                </a:solidFill>
                <a:latin typeface="Muli Bold"/>
              </a:rPr>
              <a:t>dân</a:t>
            </a:r>
            <a:r>
              <a:rPr lang="en-US" sz="2400" dirty="0">
                <a:solidFill>
                  <a:srgbClr val="000000"/>
                </a:solidFill>
                <a:latin typeface="Muli Bold"/>
              </a:rPr>
              <a:t> ở </a:t>
            </a:r>
            <a:r>
              <a:rPr lang="en-US" sz="2400" dirty="0" err="1">
                <a:solidFill>
                  <a:srgbClr val="000000"/>
                </a:solidFill>
                <a:latin typeface="Muli Bold"/>
              </a:rPr>
              <a:t>Mỹ</a:t>
            </a:r>
            <a:r>
              <a:rPr lang="en-US" sz="2400" dirty="0">
                <a:solidFill>
                  <a:srgbClr val="000000"/>
                </a:solidFill>
                <a:latin typeface="Muli Bold"/>
              </a:rPr>
              <a:t>. </a:t>
            </a:r>
            <a:r>
              <a:rPr lang="en-US" sz="2400" dirty="0" err="1">
                <a:solidFill>
                  <a:srgbClr val="000000"/>
                </a:solidFill>
                <a:latin typeface="Muli Bold"/>
              </a:rPr>
              <a:t>Tập</a:t>
            </a:r>
            <a:r>
              <a:rPr lang="en-US" sz="2400" dirty="0">
                <a:solidFill>
                  <a:srgbClr val="000000"/>
                </a:solidFill>
                <a:latin typeface="Muli Bold"/>
              </a:rPr>
              <a:t> </a:t>
            </a:r>
            <a:r>
              <a:rPr lang="en-US" sz="2400" dirty="0" err="1">
                <a:solidFill>
                  <a:srgbClr val="000000"/>
                </a:solidFill>
                <a:latin typeface="Muli Bold"/>
              </a:rPr>
              <a:t>dữ</a:t>
            </a:r>
            <a:r>
              <a:rPr lang="en-US" sz="2400" dirty="0">
                <a:solidFill>
                  <a:srgbClr val="000000"/>
                </a:solidFill>
                <a:latin typeface="Muli Bold"/>
              </a:rPr>
              <a:t> </a:t>
            </a:r>
            <a:r>
              <a:rPr lang="en-US" sz="2400" dirty="0" err="1">
                <a:solidFill>
                  <a:srgbClr val="000000"/>
                </a:solidFill>
                <a:latin typeface="Muli Bold"/>
              </a:rPr>
              <a:t>liệu</a:t>
            </a:r>
            <a:r>
              <a:rPr lang="en-US" sz="2400" dirty="0">
                <a:solidFill>
                  <a:srgbClr val="000000"/>
                </a:solidFill>
                <a:latin typeface="Muli Bold"/>
              </a:rPr>
              <a:t> </a:t>
            </a:r>
            <a:r>
              <a:rPr lang="en-US" sz="2400" dirty="0" err="1">
                <a:solidFill>
                  <a:srgbClr val="000000"/>
                </a:solidFill>
                <a:latin typeface="Muli Bold"/>
              </a:rPr>
              <a:t>này</a:t>
            </a:r>
            <a:r>
              <a:rPr lang="en-US" sz="2400" dirty="0">
                <a:solidFill>
                  <a:srgbClr val="000000"/>
                </a:solidFill>
                <a:latin typeface="Muli Bold"/>
              </a:rPr>
              <a:t> </a:t>
            </a:r>
            <a:r>
              <a:rPr lang="en-US" sz="2400" dirty="0" err="1">
                <a:solidFill>
                  <a:srgbClr val="000000"/>
                </a:solidFill>
                <a:latin typeface="Muli Bold"/>
              </a:rPr>
              <a:t>được</a:t>
            </a:r>
            <a:r>
              <a:rPr lang="en-US" sz="2400" dirty="0">
                <a:solidFill>
                  <a:srgbClr val="000000"/>
                </a:solidFill>
                <a:latin typeface="Muli Bold"/>
              </a:rPr>
              <a:t> </a:t>
            </a:r>
            <a:r>
              <a:rPr lang="en-US" sz="2400" dirty="0" err="1">
                <a:solidFill>
                  <a:srgbClr val="000000"/>
                </a:solidFill>
                <a:latin typeface="Muli Bold"/>
              </a:rPr>
              <a:t>thu</a:t>
            </a:r>
            <a:r>
              <a:rPr lang="en-US" sz="2400" dirty="0">
                <a:solidFill>
                  <a:srgbClr val="000000"/>
                </a:solidFill>
                <a:latin typeface="Muli Bold"/>
              </a:rPr>
              <a:t> </a:t>
            </a:r>
            <a:r>
              <a:rPr lang="en-US" sz="2400" dirty="0" err="1">
                <a:solidFill>
                  <a:srgbClr val="000000"/>
                </a:solidFill>
                <a:latin typeface="Muli Bold"/>
              </a:rPr>
              <a:t>thập</a:t>
            </a:r>
            <a:r>
              <a:rPr lang="en-US" sz="2400" dirty="0">
                <a:solidFill>
                  <a:srgbClr val="000000"/>
                </a:solidFill>
                <a:latin typeface="Muli Bold"/>
              </a:rPr>
              <a:t> </a:t>
            </a:r>
            <a:r>
              <a:rPr lang="en-US" sz="2400" dirty="0" err="1">
                <a:solidFill>
                  <a:srgbClr val="000000"/>
                </a:solidFill>
                <a:latin typeface="Muli Bold"/>
              </a:rPr>
              <a:t>từ</a:t>
            </a:r>
            <a:r>
              <a:rPr lang="en-US" sz="2400" dirty="0">
                <a:solidFill>
                  <a:srgbClr val="000000"/>
                </a:solidFill>
                <a:latin typeface="Muli Bold"/>
              </a:rPr>
              <a:t> </a:t>
            </a:r>
            <a:r>
              <a:rPr lang="en-US" sz="2400" dirty="0" err="1">
                <a:solidFill>
                  <a:srgbClr val="000000"/>
                </a:solidFill>
                <a:latin typeface="Muli Bold"/>
              </a:rPr>
              <a:t>Cục</a:t>
            </a:r>
            <a:r>
              <a:rPr lang="en-US" sz="2400" dirty="0">
                <a:solidFill>
                  <a:srgbClr val="000000"/>
                </a:solidFill>
                <a:latin typeface="Muli Bold"/>
              </a:rPr>
              <a:t> </a:t>
            </a:r>
            <a:r>
              <a:rPr lang="en-US" sz="2400" dirty="0" err="1">
                <a:solidFill>
                  <a:srgbClr val="000000"/>
                </a:solidFill>
                <a:latin typeface="Muli Bold"/>
              </a:rPr>
              <a:t>điều</a:t>
            </a:r>
            <a:r>
              <a:rPr lang="en-US" sz="2400" dirty="0">
                <a:solidFill>
                  <a:srgbClr val="000000"/>
                </a:solidFill>
                <a:latin typeface="Muli Bold"/>
              </a:rPr>
              <a:t> </a:t>
            </a:r>
            <a:r>
              <a:rPr lang="en-US" sz="2400" dirty="0" err="1">
                <a:solidFill>
                  <a:srgbClr val="000000"/>
                </a:solidFill>
                <a:latin typeface="Muli Bold"/>
              </a:rPr>
              <a:t>tra</a:t>
            </a:r>
            <a:r>
              <a:rPr lang="en-US" sz="2400" dirty="0">
                <a:solidFill>
                  <a:srgbClr val="000000"/>
                </a:solidFill>
                <a:latin typeface="Muli Bold"/>
              </a:rPr>
              <a:t> </a:t>
            </a:r>
            <a:r>
              <a:rPr lang="en-US" sz="2400" dirty="0" err="1">
                <a:solidFill>
                  <a:srgbClr val="000000"/>
                </a:solidFill>
                <a:latin typeface="Muli Bold"/>
              </a:rPr>
              <a:t>dân</a:t>
            </a:r>
            <a:r>
              <a:rPr lang="en-US" sz="2400" dirty="0">
                <a:solidFill>
                  <a:srgbClr val="000000"/>
                </a:solidFill>
                <a:latin typeface="Muli Bold"/>
              </a:rPr>
              <a:t> </a:t>
            </a:r>
            <a:r>
              <a:rPr lang="en-US" sz="2400" dirty="0" err="1">
                <a:solidFill>
                  <a:srgbClr val="000000"/>
                </a:solidFill>
                <a:latin typeface="Muli Bold"/>
              </a:rPr>
              <a:t>số</a:t>
            </a:r>
            <a:r>
              <a:rPr lang="en-US" sz="2400" dirty="0">
                <a:solidFill>
                  <a:srgbClr val="000000"/>
                </a:solidFill>
                <a:latin typeface="Muli Bold"/>
              </a:rPr>
              <a:t> </a:t>
            </a:r>
            <a:r>
              <a:rPr lang="en-US" sz="2400" dirty="0" err="1">
                <a:solidFill>
                  <a:srgbClr val="000000"/>
                </a:solidFill>
                <a:latin typeface="Muli Bold"/>
              </a:rPr>
              <a:t>Hoa</a:t>
            </a:r>
            <a:r>
              <a:rPr lang="en-US" sz="2400" dirty="0">
                <a:solidFill>
                  <a:srgbClr val="000000"/>
                </a:solidFill>
                <a:latin typeface="Muli Bold"/>
              </a:rPr>
              <a:t> </a:t>
            </a:r>
            <a:r>
              <a:rPr lang="en-US" sz="2400" dirty="0" err="1">
                <a:solidFill>
                  <a:srgbClr val="000000"/>
                </a:solidFill>
                <a:latin typeface="Muli Bold"/>
              </a:rPr>
              <a:t>Kỳ</a:t>
            </a:r>
            <a:r>
              <a:rPr lang="en-US" sz="2400" dirty="0">
                <a:solidFill>
                  <a:srgbClr val="000000"/>
                </a:solidFill>
                <a:latin typeface="Muli Bold"/>
              </a:rPr>
              <a:t> </a:t>
            </a:r>
            <a:r>
              <a:rPr lang="en-US" sz="2400" dirty="0" err="1">
                <a:solidFill>
                  <a:srgbClr val="000000"/>
                </a:solidFill>
                <a:latin typeface="Muli Bold"/>
              </a:rPr>
              <a:t>và</a:t>
            </a:r>
            <a:r>
              <a:rPr lang="en-US" sz="2400" dirty="0">
                <a:solidFill>
                  <a:srgbClr val="000000"/>
                </a:solidFill>
                <a:latin typeface="Muli Bold"/>
              </a:rPr>
              <a:t> bao </a:t>
            </a:r>
            <a:r>
              <a:rPr lang="en-US" sz="2400" dirty="0" err="1">
                <a:solidFill>
                  <a:srgbClr val="000000"/>
                </a:solidFill>
                <a:latin typeface="Muli Bold"/>
              </a:rPr>
              <a:t>gồm</a:t>
            </a:r>
            <a:r>
              <a:rPr lang="en-US" sz="2400" dirty="0">
                <a:solidFill>
                  <a:srgbClr val="000000"/>
                </a:solidFill>
                <a:latin typeface="Muli Bold"/>
              </a:rPr>
              <a:t> </a:t>
            </a:r>
            <a:r>
              <a:rPr lang="en-US" sz="2400" dirty="0" err="1">
                <a:solidFill>
                  <a:srgbClr val="000000"/>
                </a:solidFill>
                <a:latin typeface="Muli Bold"/>
              </a:rPr>
              <a:t>hồ</a:t>
            </a:r>
            <a:r>
              <a:rPr lang="en-US" sz="2400" dirty="0">
                <a:solidFill>
                  <a:srgbClr val="000000"/>
                </a:solidFill>
                <a:latin typeface="Muli Bold"/>
              </a:rPr>
              <a:t> </a:t>
            </a:r>
            <a:r>
              <a:rPr lang="en-US" sz="2400" dirty="0" err="1">
                <a:solidFill>
                  <a:srgbClr val="000000"/>
                </a:solidFill>
                <a:latin typeface="Muli Bold"/>
              </a:rPr>
              <a:t>sơ</a:t>
            </a:r>
            <a:r>
              <a:rPr lang="en-US" sz="2400" dirty="0">
                <a:solidFill>
                  <a:srgbClr val="000000"/>
                </a:solidFill>
                <a:latin typeface="Muli Bold"/>
              </a:rPr>
              <a:t> </a:t>
            </a:r>
            <a:r>
              <a:rPr lang="en-US" sz="2400" dirty="0" err="1">
                <a:solidFill>
                  <a:srgbClr val="000000"/>
                </a:solidFill>
                <a:latin typeface="Muli Bold"/>
              </a:rPr>
              <a:t>về</a:t>
            </a:r>
            <a:r>
              <a:rPr lang="en-US" sz="2400" dirty="0">
                <a:solidFill>
                  <a:srgbClr val="000000"/>
                </a:solidFill>
                <a:latin typeface="Muli Bold"/>
              </a:rPr>
              <a:t> 32.561 </a:t>
            </a:r>
            <a:r>
              <a:rPr lang="en-US" sz="2400" dirty="0" err="1">
                <a:solidFill>
                  <a:srgbClr val="000000"/>
                </a:solidFill>
                <a:latin typeface="Muli Bold"/>
              </a:rPr>
              <a:t>người</a:t>
            </a:r>
            <a:r>
              <a:rPr lang="en-US" sz="2400" dirty="0">
                <a:solidFill>
                  <a:srgbClr val="000000"/>
                </a:solidFill>
                <a:latin typeface="Muli Bold"/>
              </a:rPr>
              <a:t>, </a:t>
            </a:r>
            <a:r>
              <a:rPr lang="en-US" sz="2400" dirty="0" err="1">
                <a:solidFill>
                  <a:srgbClr val="000000"/>
                </a:solidFill>
                <a:latin typeface="Muli Bold"/>
              </a:rPr>
              <a:t>với</a:t>
            </a:r>
            <a:r>
              <a:rPr lang="en-US" sz="2400" dirty="0">
                <a:solidFill>
                  <a:srgbClr val="000000"/>
                </a:solidFill>
                <a:latin typeface="Muli Bold"/>
              </a:rPr>
              <a:t> 15 </a:t>
            </a:r>
            <a:r>
              <a:rPr lang="en-US" sz="2400" dirty="0" err="1">
                <a:solidFill>
                  <a:srgbClr val="000000"/>
                </a:solidFill>
                <a:latin typeface="Muli Bold"/>
              </a:rPr>
              <a:t>thuộc</a:t>
            </a:r>
            <a:r>
              <a:rPr lang="en-US" sz="2400" dirty="0">
                <a:solidFill>
                  <a:srgbClr val="000000"/>
                </a:solidFill>
                <a:latin typeface="Muli Bold"/>
              </a:rPr>
              <a:t> </a:t>
            </a:r>
            <a:r>
              <a:rPr lang="en-US" sz="2400" dirty="0" err="1">
                <a:solidFill>
                  <a:srgbClr val="000000"/>
                </a:solidFill>
                <a:latin typeface="Muli Bold"/>
              </a:rPr>
              <a:t>tính</a:t>
            </a:r>
            <a:r>
              <a:rPr lang="en-US" sz="2400" dirty="0">
                <a:solidFill>
                  <a:srgbClr val="000000"/>
                </a:solidFill>
                <a:latin typeface="Muli Bold"/>
              </a:rPr>
              <a:t> </a:t>
            </a:r>
            <a:r>
              <a:rPr lang="en-US" sz="2400" dirty="0" err="1">
                <a:solidFill>
                  <a:srgbClr val="000000"/>
                </a:solidFill>
                <a:latin typeface="Muli Bold"/>
              </a:rPr>
              <a:t>định</a:t>
            </a:r>
            <a:r>
              <a:rPr lang="en-US" sz="2400" dirty="0">
                <a:solidFill>
                  <a:srgbClr val="000000"/>
                </a:solidFill>
                <a:latin typeface="Muli Bold"/>
              </a:rPr>
              <a:t> </a:t>
            </a:r>
            <a:r>
              <a:rPr lang="en-US" sz="2400" dirty="0" err="1">
                <a:solidFill>
                  <a:srgbClr val="000000"/>
                </a:solidFill>
                <a:latin typeface="Muli Bold"/>
              </a:rPr>
              <a:t>lượng</a:t>
            </a:r>
            <a:r>
              <a:rPr lang="en-US" sz="2400" dirty="0">
                <a:solidFill>
                  <a:srgbClr val="000000"/>
                </a:solidFill>
                <a:latin typeface="Muli Bold"/>
              </a:rPr>
              <a:t> </a:t>
            </a:r>
            <a:r>
              <a:rPr lang="en-US" sz="2400" dirty="0" err="1">
                <a:solidFill>
                  <a:srgbClr val="000000"/>
                </a:solidFill>
                <a:latin typeface="Muli Bold"/>
              </a:rPr>
              <a:t>và</a:t>
            </a:r>
            <a:r>
              <a:rPr lang="en-US" sz="2400" dirty="0">
                <a:solidFill>
                  <a:srgbClr val="000000"/>
                </a:solidFill>
                <a:latin typeface="Muli Bold"/>
              </a:rPr>
              <a:t> </a:t>
            </a:r>
            <a:r>
              <a:rPr lang="en-US" sz="2400" dirty="0" err="1">
                <a:solidFill>
                  <a:srgbClr val="000000"/>
                </a:solidFill>
                <a:latin typeface="Muli Bold"/>
              </a:rPr>
              <a:t>định</a:t>
            </a:r>
            <a:r>
              <a:rPr lang="en-US" sz="2400" dirty="0">
                <a:solidFill>
                  <a:srgbClr val="000000"/>
                </a:solidFill>
                <a:latin typeface="Muli Bold"/>
              </a:rPr>
              <a:t> </a:t>
            </a:r>
            <a:r>
              <a:rPr lang="en-US" sz="2400" dirty="0" err="1">
                <a:solidFill>
                  <a:srgbClr val="000000"/>
                </a:solidFill>
                <a:latin typeface="Muli Bold"/>
              </a:rPr>
              <a:t>tính</a:t>
            </a:r>
            <a:r>
              <a:rPr lang="en-US" sz="2400" dirty="0">
                <a:solidFill>
                  <a:srgbClr val="000000"/>
                </a:solidFill>
                <a:latin typeface="Muli Bold"/>
              </a:rPr>
              <a:t>.</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a:stretch>
            <a:fillRect/>
          </a:stretch>
        </p:blipFill>
        <p:spPr>
          <a:xfrm>
            <a:off x="1028700" y="3025227"/>
            <a:ext cx="6829132" cy="6233073"/>
          </a:xfrm>
          <a:prstGeom prst="rect">
            <a:avLst/>
          </a:prstGeom>
        </p:spPr>
      </p:pic>
      <p:pic>
        <p:nvPicPr>
          <p:cNvPr id="3" name="Picture 3"/>
          <p:cNvPicPr>
            <a:picLocks noChangeAspect="1"/>
          </p:cNvPicPr>
          <p:nvPr/>
        </p:nvPicPr>
        <p:blipFill>
          <a:blip r:embed="rId3"/>
          <a:srcRect/>
          <a:stretch>
            <a:fillRect/>
          </a:stretch>
        </p:blipFill>
        <p:spPr>
          <a:xfrm>
            <a:off x="9144000" y="3610148"/>
            <a:ext cx="8512564" cy="2118273"/>
          </a:xfrm>
          <a:prstGeom prst="rect">
            <a:avLst/>
          </a:prstGeom>
        </p:spPr>
      </p:pic>
      <p:pic>
        <p:nvPicPr>
          <p:cNvPr id="4" name="Picture 4"/>
          <p:cNvPicPr>
            <a:picLocks noChangeAspect="1"/>
          </p:cNvPicPr>
          <p:nvPr/>
        </p:nvPicPr>
        <p:blipFill>
          <a:blip r:embed="rId4"/>
          <a:srcRect/>
          <a:stretch>
            <a:fillRect/>
          </a:stretch>
        </p:blipFill>
        <p:spPr>
          <a:xfrm>
            <a:off x="9144000" y="5957021"/>
            <a:ext cx="8740363" cy="1766669"/>
          </a:xfrm>
          <a:prstGeom prst="rect">
            <a:avLst/>
          </a:prstGeom>
        </p:spPr>
      </p:pic>
      <p:sp>
        <p:nvSpPr>
          <p:cNvPr id="5" name="TextBox 5"/>
          <p:cNvSpPr txBox="1"/>
          <p:nvPr/>
        </p:nvSpPr>
        <p:spPr>
          <a:xfrm>
            <a:off x="855550" y="349482"/>
            <a:ext cx="7002283" cy="941604"/>
          </a:xfrm>
          <a:prstGeom prst="rect">
            <a:avLst/>
          </a:prstGeom>
        </p:spPr>
        <p:txBody>
          <a:bodyPr lIns="0" tIns="0" rIns="0" bIns="0" rtlCol="0" anchor="t">
            <a:spAutoFit/>
          </a:bodyPr>
          <a:lstStyle/>
          <a:p>
            <a:pPr marL="0" lvl="0" indent="0">
              <a:lnSpc>
                <a:spcPts val="7699"/>
              </a:lnSpc>
              <a:spcBef>
                <a:spcPct val="0"/>
              </a:spcBef>
            </a:pPr>
            <a:r>
              <a:rPr lang="en-US" sz="5499" spc="-54">
                <a:solidFill>
                  <a:srgbClr val="000000"/>
                </a:solidFill>
                <a:latin typeface="Muli Bold Bold"/>
              </a:rPr>
              <a:t>TIỀN XỬ LÝ DỮ LIỆU</a:t>
            </a:r>
          </a:p>
        </p:txBody>
      </p:sp>
      <p:sp>
        <p:nvSpPr>
          <p:cNvPr id="6" name="TextBox 6"/>
          <p:cNvSpPr txBox="1"/>
          <p:nvPr/>
        </p:nvSpPr>
        <p:spPr>
          <a:xfrm>
            <a:off x="1028700" y="1719711"/>
            <a:ext cx="6829132" cy="824567"/>
          </a:xfrm>
          <a:prstGeom prst="rect">
            <a:avLst/>
          </a:prstGeom>
        </p:spPr>
        <p:txBody>
          <a:bodyPr lIns="0" tIns="0" rIns="0" bIns="0" rtlCol="0" anchor="t">
            <a:spAutoFit/>
          </a:bodyPr>
          <a:lstStyle/>
          <a:p>
            <a:pPr>
              <a:lnSpc>
                <a:spcPts val="3359"/>
              </a:lnSpc>
              <a:spcBef>
                <a:spcPct val="0"/>
              </a:spcBef>
            </a:pPr>
            <a:r>
              <a:rPr lang="en-US" sz="2400">
                <a:solidFill>
                  <a:srgbClr val="000000"/>
                </a:solidFill>
                <a:latin typeface="Muli Bold"/>
              </a:rPr>
              <a:t>Tiến hành thêm ID cho tập dữ liệu và quan sát giá trị Null. </a:t>
            </a:r>
          </a:p>
        </p:txBody>
      </p:sp>
      <p:sp>
        <p:nvSpPr>
          <p:cNvPr id="7" name="TextBox 7"/>
          <p:cNvSpPr txBox="1"/>
          <p:nvPr/>
        </p:nvSpPr>
        <p:spPr>
          <a:xfrm>
            <a:off x="9109364" y="2619611"/>
            <a:ext cx="5257800" cy="405616"/>
          </a:xfrm>
          <a:prstGeom prst="rect">
            <a:avLst/>
          </a:prstGeom>
        </p:spPr>
        <p:txBody>
          <a:bodyPr wrap="square" lIns="0" tIns="0" rIns="0" bIns="0" rtlCol="0" anchor="t">
            <a:spAutoFit/>
          </a:bodyPr>
          <a:lstStyle/>
          <a:p>
            <a:pPr algn="ctr">
              <a:lnSpc>
                <a:spcPts val="3359"/>
              </a:lnSpc>
              <a:spcBef>
                <a:spcPct val="0"/>
              </a:spcBef>
            </a:pPr>
            <a:r>
              <a:rPr lang="en-US" sz="2400" dirty="0">
                <a:solidFill>
                  <a:srgbClr val="000000"/>
                </a:solidFill>
                <a:latin typeface="Muli Bold"/>
              </a:rPr>
              <a:t>Drop NA </a:t>
            </a:r>
            <a:r>
              <a:rPr lang="en-US" sz="2400" dirty="0" err="1">
                <a:solidFill>
                  <a:srgbClr val="000000"/>
                </a:solidFill>
                <a:latin typeface="Muli Bold"/>
              </a:rPr>
              <a:t>và</a:t>
            </a:r>
            <a:r>
              <a:rPr lang="en-US" sz="2400" dirty="0">
                <a:solidFill>
                  <a:srgbClr val="000000"/>
                </a:solidFill>
                <a:latin typeface="Muli Bold"/>
              </a:rPr>
              <a:t> </a:t>
            </a:r>
            <a:r>
              <a:rPr lang="en-US" sz="2400" dirty="0" err="1">
                <a:solidFill>
                  <a:srgbClr val="000000"/>
                </a:solidFill>
                <a:latin typeface="Muli Bold"/>
              </a:rPr>
              <a:t>xuất</a:t>
            </a:r>
            <a:r>
              <a:rPr lang="en-US" sz="2400" dirty="0">
                <a:solidFill>
                  <a:srgbClr val="000000"/>
                </a:solidFill>
                <a:latin typeface="Muli Bold"/>
              </a:rPr>
              <a:t> ra file CSV</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05336" y="2736375"/>
            <a:ext cx="2290030" cy="1733505"/>
            <a:chOff x="0" y="0"/>
            <a:chExt cx="3053374" cy="231134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221" r="26221"/>
            <a:stretch>
              <a:fillRect/>
            </a:stretch>
          </p:blipFill>
          <p:spPr>
            <a:xfrm flipH="1">
              <a:off x="0" y="0"/>
              <a:ext cx="3053374" cy="2311340"/>
            </a:xfrm>
            <a:prstGeom prst="rect">
              <a:avLst/>
            </a:prstGeom>
          </p:spPr>
        </p:pic>
        <p:sp>
          <p:nvSpPr>
            <p:cNvPr id="4" name="TextBox 4"/>
            <p:cNvSpPr txBox="1"/>
            <p:nvPr/>
          </p:nvSpPr>
          <p:spPr>
            <a:xfrm>
              <a:off x="398127" y="201128"/>
              <a:ext cx="2257120" cy="1090994"/>
            </a:xfrm>
            <a:prstGeom prst="rect">
              <a:avLst/>
            </a:prstGeom>
          </p:spPr>
          <p:txBody>
            <a:bodyPr lIns="0" tIns="0" rIns="0" bIns="0" rtlCol="0" anchor="t">
              <a:spAutoFit/>
            </a:bodyPr>
            <a:lstStyle/>
            <a:p>
              <a:pPr marL="0" lvl="0" indent="0" algn="ctr">
                <a:lnSpc>
                  <a:spcPts val="3359"/>
                </a:lnSpc>
                <a:spcBef>
                  <a:spcPct val="0"/>
                </a:spcBef>
              </a:pPr>
              <a:r>
                <a:rPr lang="en-US" sz="2400" spc="-24">
                  <a:solidFill>
                    <a:srgbClr val="FFFFFF"/>
                  </a:solidFill>
                  <a:latin typeface="Muli Bold Bold"/>
                </a:rPr>
                <a:t>Are you ready?</a:t>
              </a:r>
            </a:p>
          </p:txBody>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24986" y="3900934"/>
            <a:ext cx="2663014" cy="6718614"/>
          </a:xfrm>
          <a:prstGeom prst="rect">
            <a:avLst/>
          </a:prstGeom>
        </p:spPr>
      </p:pic>
      <p:pic>
        <p:nvPicPr>
          <p:cNvPr id="6" name="Picture 6"/>
          <p:cNvPicPr>
            <a:picLocks noChangeAspect="1"/>
          </p:cNvPicPr>
          <p:nvPr/>
        </p:nvPicPr>
        <p:blipFill>
          <a:blip r:embed="rId6"/>
          <a:srcRect/>
          <a:stretch>
            <a:fillRect/>
          </a:stretch>
        </p:blipFill>
        <p:spPr>
          <a:xfrm>
            <a:off x="7562750" y="3252689"/>
            <a:ext cx="5875861" cy="1640062"/>
          </a:xfrm>
          <a:prstGeom prst="rect">
            <a:avLst/>
          </a:prstGeom>
        </p:spPr>
      </p:pic>
      <p:pic>
        <p:nvPicPr>
          <p:cNvPr id="7" name="Picture 7"/>
          <p:cNvPicPr>
            <a:picLocks noChangeAspect="1"/>
          </p:cNvPicPr>
          <p:nvPr/>
        </p:nvPicPr>
        <p:blipFill>
          <a:blip r:embed="rId7"/>
          <a:srcRect t="1170" b="1170"/>
          <a:stretch>
            <a:fillRect/>
          </a:stretch>
        </p:blipFill>
        <p:spPr>
          <a:xfrm>
            <a:off x="7562750" y="5143500"/>
            <a:ext cx="5435380" cy="3650674"/>
          </a:xfrm>
          <a:prstGeom prst="rect">
            <a:avLst/>
          </a:prstGeom>
        </p:spPr>
      </p:pic>
      <p:sp>
        <p:nvSpPr>
          <p:cNvPr id="8" name="TextBox 8"/>
          <p:cNvSpPr txBox="1"/>
          <p:nvPr/>
        </p:nvSpPr>
        <p:spPr>
          <a:xfrm>
            <a:off x="1630810" y="565141"/>
            <a:ext cx="15026381" cy="993792"/>
          </a:xfrm>
          <a:prstGeom prst="rect">
            <a:avLst/>
          </a:prstGeom>
        </p:spPr>
        <p:txBody>
          <a:bodyPr lIns="0" tIns="0" rIns="0" bIns="0" rtlCol="0" anchor="t">
            <a:spAutoFit/>
          </a:bodyPr>
          <a:lstStyle/>
          <a:p>
            <a:pPr marL="0" lvl="0" indent="0" algn="ctr">
              <a:lnSpc>
                <a:spcPts val="7701"/>
              </a:lnSpc>
            </a:pPr>
            <a:r>
              <a:rPr lang="en-US" sz="7001" spc="-70">
                <a:solidFill>
                  <a:srgbClr val="000000"/>
                </a:solidFill>
                <a:latin typeface="Muli Bold Bold"/>
              </a:rPr>
              <a:t>CHUẨN BỊ DỮ LIỆU</a:t>
            </a:r>
          </a:p>
        </p:txBody>
      </p:sp>
      <p:sp>
        <p:nvSpPr>
          <p:cNvPr id="9" name="TextBox 9"/>
          <p:cNvSpPr txBox="1"/>
          <p:nvPr/>
        </p:nvSpPr>
        <p:spPr>
          <a:xfrm>
            <a:off x="7562750" y="2330759"/>
            <a:ext cx="4790405" cy="405616"/>
          </a:xfrm>
          <a:prstGeom prst="rect">
            <a:avLst/>
          </a:prstGeom>
        </p:spPr>
        <p:txBody>
          <a:bodyPr lIns="0" tIns="0" rIns="0" bIns="0" rtlCol="0" anchor="t">
            <a:spAutoFit/>
          </a:bodyPr>
          <a:lstStyle/>
          <a:p>
            <a:pPr algn="ctr">
              <a:lnSpc>
                <a:spcPts val="3359"/>
              </a:lnSpc>
              <a:spcBef>
                <a:spcPct val="0"/>
              </a:spcBef>
            </a:pPr>
            <a:r>
              <a:rPr lang="en-US" sz="2400" dirty="0" err="1">
                <a:solidFill>
                  <a:srgbClr val="000000"/>
                </a:solidFill>
                <a:latin typeface="Muli Bold"/>
              </a:rPr>
              <a:t>Thực</a:t>
            </a:r>
            <a:r>
              <a:rPr lang="en-US" sz="2400" dirty="0">
                <a:solidFill>
                  <a:srgbClr val="000000"/>
                </a:solidFill>
                <a:latin typeface="Muli Bold"/>
              </a:rPr>
              <a:t> </a:t>
            </a:r>
            <a:r>
              <a:rPr lang="en-US" sz="2400" dirty="0" err="1">
                <a:solidFill>
                  <a:srgbClr val="000000"/>
                </a:solidFill>
                <a:latin typeface="Muli Bold"/>
              </a:rPr>
              <a:t>hiện</a:t>
            </a:r>
            <a:r>
              <a:rPr lang="en-US" sz="2400" dirty="0">
                <a:solidFill>
                  <a:srgbClr val="000000"/>
                </a:solidFill>
                <a:latin typeface="Muli Bold"/>
              </a:rPr>
              <a:t> Elbow </a:t>
            </a:r>
            <a:r>
              <a:rPr lang="en-US" sz="2400" dirty="0" err="1">
                <a:solidFill>
                  <a:srgbClr val="000000"/>
                </a:solidFill>
                <a:latin typeface="Muli Bold"/>
              </a:rPr>
              <a:t>cho</a:t>
            </a:r>
            <a:r>
              <a:rPr lang="en-US" sz="2400" dirty="0">
                <a:solidFill>
                  <a:srgbClr val="000000"/>
                </a:solidFill>
                <a:latin typeface="Muli Bold"/>
              </a:rPr>
              <a:t> </a:t>
            </a:r>
            <a:r>
              <a:rPr lang="en-US" sz="2400" dirty="0" err="1">
                <a:solidFill>
                  <a:srgbClr val="000000"/>
                </a:solidFill>
                <a:latin typeface="Muli Bold"/>
              </a:rPr>
              <a:t>tập</a:t>
            </a:r>
            <a:r>
              <a:rPr lang="en-US" sz="2400" dirty="0">
                <a:solidFill>
                  <a:srgbClr val="000000"/>
                </a:solidFill>
                <a:latin typeface="Muli Bold"/>
              </a:rPr>
              <a:t> </a:t>
            </a:r>
            <a:r>
              <a:rPr lang="en-US" sz="2400" dirty="0" err="1">
                <a:solidFill>
                  <a:srgbClr val="000000"/>
                </a:solidFill>
                <a:latin typeface="Muli Bold"/>
              </a:rPr>
              <a:t>vTarget</a:t>
            </a:r>
            <a:endParaRPr lang="en-US" sz="2400" dirty="0">
              <a:solidFill>
                <a:srgbClr val="000000"/>
              </a:solidFill>
              <a:latin typeface="Muli Bold"/>
            </a:endParaRPr>
          </a:p>
        </p:txBody>
      </p:sp>
      <p:pic>
        <p:nvPicPr>
          <p:cNvPr id="10" name="Picture 10"/>
          <p:cNvPicPr>
            <a:picLocks noChangeAspect="1"/>
          </p:cNvPicPr>
          <p:nvPr/>
        </p:nvPicPr>
        <p:blipFill>
          <a:blip r:embed="rId8"/>
          <a:srcRect/>
          <a:stretch>
            <a:fillRect/>
          </a:stretch>
        </p:blipFill>
        <p:spPr>
          <a:xfrm>
            <a:off x="783312" y="3252689"/>
            <a:ext cx="6312713" cy="3858848"/>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3905336" y="2736375"/>
            <a:ext cx="2290030" cy="1733505"/>
            <a:chOff x="0" y="0"/>
            <a:chExt cx="3053374" cy="2311340"/>
          </a:xfrm>
        </p:grpSpPr>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26221" r="26221"/>
            <a:stretch>
              <a:fillRect/>
            </a:stretch>
          </p:blipFill>
          <p:spPr>
            <a:xfrm flipH="1">
              <a:off x="0" y="0"/>
              <a:ext cx="3053374" cy="2311340"/>
            </a:xfrm>
            <a:prstGeom prst="rect">
              <a:avLst/>
            </a:prstGeom>
          </p:spPr>
        </p:pic>
        <p:sp>
          <p:nvSpPr>
            <p:cNvPr id="4" name="TextBox 4"/>
            <p:cNvSpPr txBox="1"/>
            <p:nvPr/>
          </p:nvSpPr>
          <p:spPr>
            <a:xfrm>
              <a:off x="398127" y="201128"/>
              <a:ext cx="2257120" cy="1090994"/>
            </a:xfrm>
            <a:prstGeom prst="rect">
              <a:avLst/>
            </a:prstGeom>
          </p:spPr>
          <p:txBody>
            <a:bodyPr lIns="0" tIns="0" rIns="0" bIns="0" rtlCol="0" anchor="t">
              <a:spAutoFit/>
            </a:bodyPr>
            <a:lstStyle/>
            <a:p>
              <a:pPr marL="0" lvl="0" indent="0" algn="ctr">
                <a:lnSpc>
                  <a:spcPts val="3359"/>
                </a:lnSpc>
                <a:spcBef>
                  <a:spcPct val="0"/>
                </a:spcBef>
              </a:pPr>
              <a:r>
                <a:rPr lang="en-US" sz="2400" spc="-24">
                  <a:solidFill>
                    <a:srgbClr val="FFFFFF"/>
                  </a:solidFill>
                  <a:latin typeface="Muli Bold Bold"/>
                </a:rPr>
                <a:t>Are you ready?</a:t>
              </a:r>
            </a:p>
          </p:txBody>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15624986" y="3900934"/>
            <a:ext cx="2663014" cy="6718614"/>
          </a:xfrm>
          <a:prstGeom prst="rect">
            <a:avLst/>
          </a:prstGeom>
        </p:spPr>
      </p:pic>
      <p:pic>
        <p:nvPicPr>
          <p:cNvPr id="6" name="Picture 6"/>
          <p:cNvPicPr>
            <a:picLocks noChangeAspect="1"/>
          </p:cNvPicPr>
          <p:nvPr/>
        </p:nvPicPr>
        <p:blipFill>
          <a:blip r:embed="rId6"/>
          <a:srcRect r="30811"/>
          <a:stretch>
            <a:fillRect/>
          </a:stretch>
        </p:blipFill>
        <p:spPr>
          <a:xfrm>
            <a:off x="1028700" y="2844643"/>
            <a:ext cx="5958324" cy="5949531"/>
          </a:xfrm>
          <a:prstGeom prst="rect">
            <a:avLst/>
          </a:prstGeom>
        </p:spPr>
      </p:pic>
      <p:pic>
        <p:nvPicPr>
          <p:cNvPr id="7" name="Picture 7"/>
          <p:cNvPicPr>
            <a:picLocks noChangeAspect="1"/>
          </p:cNvPicPr>
          <p:nvPr/>
        </p:nvPicPr>
        <p:blipFill>
          <a:blip r:embed="rId7"/>
          <a:srcRect/>
          <a:stretch>
            <a:fillRect/>
          </a:stretch>
        </p:blipFill>
        <p:spPr>
          <a:xfrm>
            <a:off x="7563729" y="2844643"/>
            <a:ext cx="6341607" cy="6742811"/>
          </a:xfrm>
          <a:prstGeom prst="rect">
            <a:avLst/>
          </a:prstGeom>
        </p:spPr>
      </p:pic>
      <p:sp>
        <p:nvSpPr>
          <p:cNvPr id="8" name="TextBox 8"/>
          <p:cNvSpPr txBox="1"/>
          <p:nvPr/>
        </p:nvSpPr>
        <p:spPr>
          <a:xfrm>
            <a:off x="1630810" y="565141"/>
            <a:ext cx="15026381" cy="993792"/>
          </a:xfrm>
          <a:prstGeom prst="rect">
            <a:avLst/>
          </a:prstGeom>
        </p:spPr>
        <p:txBody>
          <a:bodyPr lIns="0" tIns="0" rIns="0" bIns="0" rtlCol="0" anchor="t">
            <a:spAutoFit/>
          </a:bodyPr>
          <a:lstStyle/>
          <a:p>
            <a:pPr marL="0" lvl="0" indent="0" algn="ctr">
              <a:lnSpc>
                <a:spcPts val="7701"/>
              </a:lnSpc>
            </a:pPr>
            <a:r>
              <a:rPr lang="en-US" sz="7001" spc="-70">
                <a:solidFill>
                  <a:srgbClr val="000000"/>
                </a:solidFill>
                <a:latin typeface="Muli Bold Bold"/>
              </a:rPr>
              <a:t>CHUẨN BỊ DỮ LIỆU</a:t>
            </a:r>
          </a:p>
        </p:txBody>
      </p:sp>
      <p:sp>
        <p:nvSpPr>
          <p:cNvPr id="9" name="TextBox 9"/>
          <p:cNvSpPr txBox="1"/>
          <p:nvPr/>
        </p:nvSpPr>
        <p:spPr>
          <a:xfrm>
            <a:off x="961672" y="2183277"/>
            <a:ext cx="5591528" cy="405616"/>
          </a:xfrm>
          <a:prstGeom prst="rect">
            <a:avLst/>
          </a:prstGeom>
        </p:spPr>
        <p:txBody>
          <a:bodyPr wrap="square" lIns="0" tIns="0" rIns="0" bIns="0" rtlCol="0" anchor="t">
            <a:spAutoFit/>
          </a:bodyPr>
          <a:lstStyle/>
          <a:p>
            <a:pPr algn="ctr">
              <a:lnSpc>
                <a:spcPts val="3359"/>
              </a:lnSpc>
              <a:spcBef>
                <a:spcPct val="0"/>
              </a:spcBef>
            </a:pPr>
            <a:r>
              <a:rPr lang="en-US" sz="2400" dirty="0">
                <a:solidFill>
                  <a:srgbClr val="000000"/>
                </a:solidFill>
                <a:latin typeface="Muli Bold"/>
              </a:rPr>
              <a:t>Import income.csv </a:t>
            </a:r>
            <a:r>
              <a:rPr lang="en-US" sz="2400" dirty="0" err="1">
                <a:solidFill>
                  <a:srgbClr val="000000"/>
                </a:solidFill>
                <a:latin typeface="Muli Bold"/>
              </a:rPr>
              <a:t>vào</a:t>
            </a:r>
            <a:r>
              <a:rPr lang="en-US" sz="2400" dirty="0">
                <a:solidFill>
                  <a:srgbClr val="000000"/>
                </a:solidFill>
                <a:latin typeface="Muli Bold"/>
              </a:rPr>
              <a:t> Database</a:t>
            </a:r>
          </a:p>
        </p:txBody>
      </p:sp>
      <p:sp>
        <p:nvSpPr>
          <p:cNvPr id="10" name="TextBox 10"/>
          <p:cNvSpPr txBox="1"/>
          <p:nvPr/>
        </p:nvSpPr>
        <p:spPr>
          <a:xfrm>
            <a:off x="8163535" y="2183277"/>
            <a:ext cx="8031831" cy="405616"/>
          </a:xfrm>
          <a:prstGeom prst="rect">
            <a:avLst/>
          </a:prstGeom>
        </p:spPr>
        <p:txBody>
          <a:bodyPr wrap="square" lIns="0" tIns="0" rIns="0" bIns="0" rtlCol="0" anchor="t">
            <a:spAutoFit/>
          </a:bodyPr>
          <a:lstStyle/>
          <a:p>
            <a:pPr algn="ctr">
              <a:lnSpc>
                <a:spcPts val="3359"/>
              </a:lnSpc>
              <a:spcBef>
                <a:spcPct val="0"/>
              </a:spcBef>
            </a:pPr>
            <a:r>
              <a:rPr lang="en-US" sz="2400" dirty="0" err="1">
                <a:solidFill>
                  <a:srgbClr val="000000"/>
                </a:solidFill>
                <a:latin typeface="Muli Bold"/>
              </a:rPr>
              <a:t>Vẽ</a:t>
            </a:r>
            <a:r>
              <a:rPr lang="en-US" sz="2400" dirty="0">
                <a:solidFill>
                  <a:srgbClr val="000000"/>
                </a:solidFill>
                <a:latin typeface="Muli Bold"/>
              </a:rPr>
              <a:t> ma </a:t>
            </a:r>
            <a:r>
              <a:rPr lang="en-US" sz="2400" dirty="0" err="1">
                <a:solidFill>
                  <a:srgbClr val="000000"/>
                </a:solidFill>
                <a:latin typeface="Muli Bold"/>
              </a:rPr>
              <a:t>trận</a:t>
            </a:r>
            <a:r>
              <a:rPr lang="en-US" sz="2400" dirty="0">
                <a:solidFill>
                  <a:srgbClr val="000000"/>
                </a:solidFill>
                <a:latin typeface="Muli Bold"/>
              </a:rPr>
              <a:t> </a:t>
            </a:r>
            <a:r>
              <a:rPr lang="en-US" sz="2400" dirty="0" err="1">
                <a:solidFill>
                  <a:srgbClr val="000000"/>
                </a:solidFill>
                <a:latin typeface="Muli Bold"/>
              </a:rPr>
              <a:t>tương</a:t>
            </a:r>
            <a:r>
              <a:rPr lang="en-US" sz="2400" dirty="0">
                <a:solidFill>
                  <a:srgbClr val="000000"/>
                </a:solidFill>
                <a:latin typeface="Muli Bold"/>
              </a:rPr>
              <a:t> </a:t>
            </a:r>
            <a:r>
              <a:rPr lang="en-US" sz="2400" dirty="0" err="1">
                <a:solidFill>
                  <a:srgbClr val="000000"/>
                </a:solidFill>
                <a:latin typeface="Muli Bold"/>
              </a:rPr>
              <a:t>quan</a:t>
            </a:r>
            <a:r>
              <a:rPr lang="en-US" sz="2400" dirty="0">
                <a:solidFill>
                  <a:srgbClr val="000000"/>
                </a:solidFill>
                <a:latin typeface="Muli Bold"/>
              </a:rPr>
              <a:t> </a:t>
            </a:r>
            <a:r>
              <a:rPr lang="en-US" sz="2400" dirty="0" err="1">
                <a:solidFill>
                  <a:srgbClr val="000000"/>
                </a:solidFill>
                <a:latin typeface="Muli Bold"/>
              </a:rPr>
              <a:t>cho</a:t>
            </a:r>
            <a:r>
              <a:rPr lang="en-US" sz="2400" dirty="0">
                <a:solidFill>
                  <a:srgbClr val="000000"/>
                </a:solidFill>
                <a:latin typeface="Muli Bold"/>
              </a:rPr>
              <a:t> </a:t>
            </a:r>
            <a:r>
              <a:rPr lang="en-US" sz="2400" dirty="0" err="1">
                <a:solidFill>
                  <a:srgbClr val="000000"/>
                </a:solidFill>
                <a:latin typeface="Muli Bold"/>
              </a:rPr>
              <a:t>tập</a:t>
            </a:r>
            <a:r>
              <a:rPr lang="en-US" sz="2400" dirty="0">
                <a:solidFill>
                  <a:srgbClr val="000000"/>
                </a:solidFill>
                <a:latin typeface="Muli Bold"/>
              </a:rPr>
              <a:t> </a:t>
            </a:r>
            <a:r>
              <a:rPr lang="en-US" sz="2400" dirty="0" err="1">
                <a:solidFill>
                  <a:srgbClr val="000000"/>
                </a:solidFill>
                <a:latin typeface="Muli Bold"/>
              </a:rPr>
              <a:t>dữ</a:t>
            </a:r>
            <a:r>
              <a:rPr lang="en-US" sz="2400" dirty="0">
                <a:solidFill>
                  <a:srgbClr val="000000"/>
                </a:solidFill>
                <a:latin typeface="Muli Bold"/>
              </a:rPr>
              <a:t> </a:t>
            </a:r>
            <a:r>
              <a:rPr lang="en-US" sz="2400" dirty="0" err="1">
                <a:solidFill>
                  <a:srgbClr val="000000"/>
                </a:solidFill>
                <a:latin typeface="Muli Bold"/>
              </a:rPr>
              <a:t>liệu</a:t>
            </a:r>
            <a:r>
              <a:rPr lang="en-US" sz="2400" dirty="0">
                <a:solidFill>
                  <a:srgbClr val="000000"/>
                </a:solidFill>
                <a:latin typeface="Muli Bold"/>
              </a:rPr>
              <a:t> income.csv</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741326" y="3496233"/>
            <a:ext cx="11390519" cy="3680753"/>
          </a:xfrm>
          <a:prstGeom prst="rect">
            <a:avLst/>
          </a:prstGeom>
        </p:spPr>
        <p:txBody>
          <a:bodyPr lIns="0" tIns="0" rIns="0" bIns="0" rtlCol="0" anchor="t">
            <a:spAutoFit/>
          </a:bodyPr>
          <a:lstStyle/>
          <a:p>
            <a:pPr marL="0" lvl="0" indent="0" algn="ctr">
              <a:lnSpc>
                <a:spcPts val="14300"/>
              </a:lnSpc>
            </a:pPr>
            <a:r>
              <a:rPr lang="en-US" sz="13000" spc="-130" dirty="0">
                <a:solidFill>
                  <a:srgbClr val="000000"/>
                </a:solidFill>
                <a:latin typeface="Muli Bold Bold"/>
              </a:rPr>
              <a:t>THUẬT TOÁN PHÂN CỤM</a:t>
            </a:r>
          </a:p>
        </p:txBody>
      </p:sp>
      <p:pic>
        <p:nvPicPr>
          <p:cNvPr id="3" name="Picture 3"/>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5892122" y="3890238"/>
            <a:ext cx="2395878" cy="639676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TotalTime>
  <Words>1325</Words>
  <Application>Microsoft Office PowerPoint</Application>
  <PresentationFormat>Custom</PresentationFormat>
  <Paragraphs>181</Paragraphs>
  <Slides>46</Slides>
  <Notes>0</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46</vt:i4>
      </vt:variant>
    </vt:vector>
  </HeadingPairs>
  <TitlesOfParts>
    <vt:vector size="62" baseType="lpstr">
      <vt:lpstr>Calibri</vt:lpstr>
      <vt:lpstr>Montserrat Extra-Bold</vt:lpstr>
      <vt:lpstr>Nunito</vt:lpstr>
      <vt:lpstr>Montserrat Semi-Bold</vt:lpstr>
      <vt:lpstr>DM Sans</vt:lpstr>
      <vt:lpstr>Muli Bold Italics</vt:lpstr>
      <vt:lpstr>Arial</vt:lpstr>
      <vt:lpstr>DM Sans Bold</vt:lpstr>
      <vt:lpstr>Muli Bold</vt:lpstr>
      <vt:lpstr>Shuneet Square Book Bold</vt:lpstr>
      <vt:lpstr>Moontime</vt:lpstr>
      <vt:lpstr>Muli Bold Bold</vt:lpstr>
      <vt:lpstr>Montserrat Semi-Bold Bold</vt:lpstr>
      <vt:lpstr>DM Sans Bold Italics</vt:lpstr>
      <vt:lpstr>Muli Regular</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Simple Retro Brainstorm Video Presentation</dc:title>
  <cp:lastModifiedBy>Administrator</cp:lastModifiedBy>
  <cp:revision>4</cp:revision>
  <dcterms:created xsi:type="dcterms:W3CDTF">2006-08-16T00:00:00Z</dcterms:created>
  <dcterms:modified xsi:type="dcterms:W3CDTF">2023-05-23T18:22:43Z</dcterms:modified>
  <dc:identifier>DAFjvcCir3g</dc:identifier>
</cp:coreProperties>
</file>